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56" r:id="rId2"/>
    <p:sldId id="259" r:id="rId3"/>
    <p:sldId id="269" r:id="rId4"/>
    <p:sldId id="257" r:id="rId5"/>
    <p:sldId id="270" r:id="rId6"/>
    <p:sldId id="272" r:id="rId7"/>
    <p:sldId id="271" r:id="rId8"/>
    <p:sldId id="273" r:id="rId9"/>
    <p:sldId id="261" r:id="rId10"/>
    <p:sldId id="260" r:id="rId11"/>
    <p:sldId id="262" r:id="rId12"/>
    <p:sldId id="263" r:id="rId13"/>
    <p:sldId id="266" r:id="rId14"/>
    <p:sldId id="264" r:id="rId15"/>
    <p:sldId id="268" r:id="rId16"/>
    <p:sldId id="276" r:id="rId17"/>
    <p:sldId id="274" r:id="rId18"/>
    <p:sldId id="275"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99"/>
    <a:srgbClr val="FFFF66"/>
    <a:srgbClr val="FF99FF"/>
    <a:srgbClr val="993300"/>
    <a:srgbClr val="FF6600"/>
    <a:srgbClr val="800080"/>
    <a:srgbClr val="CC9900"/>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858" autoAdjust="0"/>
    <p:restoredTop sz="91384" autoAdjust="0"/>
  </p:normalViewPr>
  <p:slideViewPr>
    <p:cSldViewPr>
      <p:cViewPr>
        <p:scale>
          <a:sx n="50" d="100"/>
          <a:sy n="50" d="100"/>
        </p:scale>
        <p:origin x="-106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4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en-US"/>
          </a:p>
        </p:txBody>
      </p:sp>
      <p:sp>
        <p:nvSpPr>
          <p:cNvPr id="24578" name="Rectangle 2"/>
          <p:cNvSpPr>
            <a:spLocks noGrp="1" noChangeArrowheads="1"/>
          </p:cNvSpPr>
          <p:nvPr>
            <p:ph type="ctrTitle" sz="quarter"/>
          </p:nvPr>
        </p:nvSpPr>
        <p:spPr>
          <a:xfrm>
            <a:off x="685800" y="1997075"/>
            <a:ext cx="7772400" cy="1431925"/>
          </a:xfrm>
        </p:spPr>
        <p:txBody>
          <a:bodyPr anchor="b" anchorCtr="1"/>
          <a:lstStyle>
            <a:lvl1pPr>
              <a:defRPr/>
            </a:lvl1pPr>
          </a:lstStyle>
          <a:p>
            <a:pPr lvl="0"/>
            <a:r>
              <a:rPr lang="en-US" noProof="0" smtClean="0"/>
              <a:t>Click to edit Master title style</a:t>
            </a:r>
          </a:p>
        </p:txBody>
      </p:sp>
      <p:sp>
        <p:nvSpPr>
          <p:cNvPr id="24579"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9327E48D-CA9B-4348-ABC9-0F219C5C04B2}"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754B49-EC5F-4606-A79D-5E2736BC13C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098C76-622C-4C42-B7B2-5A5256C9CE4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BF33B4-9A31-4581-B777-8E43C6A3C61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C2DB86-07CB-4373-9AE2-C5957488902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39A9651-0292-40BA-8499-931F3D4B6E7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FD4A65E-4DA9-47AC-8ABA-0EC7F644B57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177A790-E04B-41FF-B558-231AB9363AF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74EABA1-4B25-480F-80D8-0C769FCBE32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0A90E8-0693-4153-8095-0837CA9EB71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C62CAA-D27C-4A55-8C3E-A9844C993A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5"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pPr>
              <a:defRPr/>
            </a:pPr>
            <a:endParaRPr lang="en-US"/>
          </a:p>
        </p:txBody>
      </p:sp>
      <p:sp>
        <p:nvSpPr>
          <p:cNvPr id="235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pPr>
              <a:defRPr/>
            </a:pPr>
            <a:endParaRPr lang="en-US"/>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pPr>
              <a:defRPr/>
            </a:pPr>
            <a:fld id="{FB9A2911-77F4-458B-9784-CDB5CF9BAF0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88"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http://www.saigonnews.vn/images/2007/6/29/tb5.jpg" TargetMode="External"/><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http://www.hoangviettravel.vn/images/gallery/0000385.jpg" TargetMode="External"/><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219200"/>
            <a:ext cx="7772400" cy="1600200"/>
          </a:xfrm>
        </p:spPr>
        <p:txBody>
          <a:bodyPr/>
          <a:lstStyle/>
          <a:p>
            <a:pPr eaLnBrk="1" hangingPunct="1">
              <a:defRPr/>
            </a:pPr>
            <a:r>
              <a:rPr lang="en-US" sz="6000" smtClean="0">
                <a:solidFill>
                  <a:srgbClr val="A50021"/>
                </a:solidFill>
                <a:latin typeface="Arial"/>
              </a:rPr>
              <a:t>TẬP LÀM VĂN</a:t>
            </a:r>
          </a:p>
        </p:txBody>
      </p:sp>
      <p:sp>
        <p:nvSpPr>
          <p:cNvPr id="2052" name="Rectangle 4"/>
          <p:cNvSpPr>
            <a:spLocks noGrp="1" noChangeArrowheads="1"/>
          </p:cNvSpPr>
          <p:nvPr>
            <p:ph type="subTitle" idx="1"/>
          </p:nvPr>
        </p:nvSpPr>
        <p:spPr>
          <a:xfrm>
            <a:off x="1600200" y="3505200"/>
            <a:ext cx="6400800" cy="1752600"/>
          </a:xfrm>
        </p:spPr>
        <p:txBody>
          <a:bodyPr/>
          <a:lstStyle/>
          <a:p>
            <a:pPr eaLnBrk="1" hangingPunct="1"/>
            <a:r>
              <a:rPr lang="en-US" sz="5400" b="1" smtClean="0">
                <a:solidFill>
                  <a:srgbClr val="000099"/>
                </a:solidFill>
                <a:effectLst/>
                <a:latin typeface="Arial" charset="0"/>
              </a:rPr>
              <a:t>Luyện tập tả cảnh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052">
                                            <p:txEl>
                                              <p:pRg st="0" end="0"/>
                                            </p:txEl>
                                          </p:spTgt>
                                        </p:tgtEl>
                                        <p:attrNameLst>
                                          <p:attrName>style.visibility</p:attrName>
                                        </p:attrNameLst>
                                      </p:cBhvr>
                                      <p:to>
                                        <p:strVal val="visible"/>
                                      </p:to>
                                    </p:set>
                                    <p:animEffect transition="in" filter="fade">
                                      <p:cBhvr>
                                        <p:cTn id="12" dur="1000"/>
                                        <p:tgtEl>
                                          <p:spTgt spid="2052">
                                            <p:txEl>
                                              <p:pRg st="0" end="0"/>
                                            </p:txEl>
                                          </p:spTgt>
                                        </p:tgtEl>
                                      </p:cBhvr>
                                    </p:animEffect>
                                    <p:anim calcmode="lin" valueType="num">
                                      <p:cBhvr>
                                        <p:cTn id="13" dur="1000" fill="hold"/>
                                        <p:tgtEl>
                                          <p:spTgt spid="205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05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2"/>
          <p:cNvSpPr>
            <a:spLocks noGrp="1" noChangeArrowheads="1"/>
          </p:cNvSpPr>
          <p:nvPr>
            <p:ph type="title"/>
          </p:nvPr>
        </p:nvSpPr>
        <p:spPr>
          <a:xfrm>
            <a:off x="304800" y="685800"/>
            <a:ext cx="8229600" cy="5410200"/>
          </a:xfrm>
        </p:spPr>
        <p:txBody>
          <a:bodyPr/>
          <a:lstStyle/>
          <a:p>
            <a:pPr eaLnBrk="1" hangingPunct="1"/>
            <a:endParaRPr lang="en-US" sz="2800" b="1" smtClean="0">
              <a:effectLst/>
              <a:latin typeface="Arial" charset="0"/>
            </a:endParaRPr>
          </a:p>
        </p:txBody>
      </p:sp>
      <p:sp>
        <p:nvSpPr>
          <p:cNvPr id="17421" name="Rectangle 13"/>
          <p:cNvSpPr>
            <a:spLocks noChangeArrowheads="1"/>
          </p:cNvSpPr>
          <p:nvPr/>
        </p:nvSpPr>
        <p:spPr bwMode="auto">
          <a:xfrm>
            <a:off x="381000" y="990600"/>
            <a:ext cx="8763000" cy="4524375"/>
          </a:xfrm>
          <a:prstGeom prst="rect">
            <a:avLst/>
          </a:prstGeom>
          <a:noFill/>
          <a:ln>
            <a:noFill/>
          </a:ln>
          <a:effectLst/>
          <a:extLst>
            <a:ext uri="{909E8E84-426E-40DD-AFC4-6F175D3DCCD1}"/>
            <a:ext uri="{91240B29-F687-4F45-9708-019B960494DF}"/>
            <a:ext uri="{AF507438-7753-43E0-B8FC-AC1667EBCBE1}"/>
          </a:extLst>
        </p:spPr>
        <p:txBody>
          <a:bodyPr>
            <a:spAutoFit/>
          </a:bodyPr>
          <a:lstStyle/>
          <a:p>
            <a:pPr marL="342900" indent="-342900">
              <a:buFontTx/>
              <a:buAutoNum type="alphaLcPeriod"/>
              <a:defRPr/>
            </a:pPr>
            <a:r>
              <a:rPr lang="en-US" sz="3200" b="1">
                <a:solidFill>
                  <a:srgbClr val="006699"/>
                </a:solidFill>
                <a:effectLst>
                  <a:outerShdw blurRad="38100" dist="38100" dir="2700000" algn="tl">
                    <a:srgbClr val="000000"/>
                  </a:outerShdw>
                </a:effectLst>
                <a:latin typeface="Arial"/>
              </a:rPr>
              <a:t> </a:t>
            </a:r>
            <a:r>
              <a:rPr lang="en-US" sz="3200" b="1">
                <a:solidFill>
                  <a:schemeClr val="bg2"/>
                </a:solidFill>
                <a:effectLst>
                  <a:outerShdw blurRad="38100" dist="38100" dir="2700000" algn="tl">
                    <a:srgbClr val="000000"/>
                  </a:outerShdw>
                </a:effectLst>
                <a:latin typeface="Arial"/>
              </a:rPr>
              <a:t>Tây Nguyên là miền đất </a:t>
            </a:r>
          </a:p>
          <a:p>
            <a:pPr marL="342900" indent="-342900">
              <a:defRPr/>
            </a:pPr>
            <a:r>
              <a:rPr lang="en-US" sz="3200" b="1">
                <a:solidFill>
                  <a:schemeClr val="bg2"/>
                </a:solidFill>
                <a:effectLst>
                  <a:outerShdw blurRad="38100" dist="38100" dir="2700000" algn="tl">
                    <a:srgbClr val="000000"/>
                  </a:outerShdw>
                </a:effectLst>
                <a:latin typeface="Arial"/>
              </a:rPr>
              <a:t>                              núi non điệp trùng</a:t>
            </a:r>
            <a:r>
              <a:rPr lang="en-US" sz="3200" b="1">
                <a:solidFill>
                  <a:srgbClr val="006699"/>
                </a:solidFill>
                <a:effectLst>
                  <a:outerShdw blurRad="38100" dist="38100" dir="2700000" algn="tl">
                    <a:srgbClr val="000000"/>
                  </a:outerShdw>
                </a:effectLst>
                <a:latin typeface="Arial"/>
              </a:rPr>
              <a:t>.</a:t>
            </a:r>
            <a:r>
              <a:rPr lang="en-US" sz="3200" b="1">
                <a:solidFill>
                  <a:schemeClr val="tx2"/>
                </a:solidFill>
                <a:effectLst>
                  <a:outerShdw blurRad="38100" dist="38100" dir="2700000" algn="tl">
                    <a:srgbClr val="000000"/>
                  </a:outerShdw>
                </a:effectLst>
                <a:latin typeface="Arial"/>
              </a:rPr>
              <a:t/>
            </a:r>
            <a:br>
              <a:rPr lang="en-US" sz="3200" b="1">
                <a:solidFill>
                  <a:schemeClr val="tx2"/>
                </a:solidFill>
                <a:effectLst>
                  <a:outerShdw blurRad="38100" dist="38100" dir="2700000" algn="tl">
                    <a:srgbClr val="000000"/>
                  </a:outerShdw>
                </a:effectLst>
                <a:latin typeface="Arial"/>
              </a:rPr>
            </a:br>
            <a:endParaRPr lang="en-US" sz="3200" b="1">
              <a:solidFill>
                <a:schemeClr val="tx2"/>
              </a:solidFill>
              <a:effectLst>
                <a:outerShdw blurRad="38100" dist="38100" dir="2700000" algn="tl">
                  <a:srgbClr val="000000"/>
                </a:outerShdw>
              </a:effectLst>
              <a:latin typeface="Arial"/>
            </a:endParaRPr>
          </a:p>
          <a:p>
            <a:pPr marL="342900" indent="-342900">
              <a:buFontTx/>
              <a:buAutoNum type="alphaLcPeriod" startAt="2"/>
              <a:defRPr/>
            </a:pPr>
            <a:r>
              <a:rPr lang="en-US" sz="3200" b="1">
                <a:solidFill>
                  <a:srgbClr val="FFFF99"/>
                </a:solidFill>
                <a:effectLst>
                  <a:outerShdw blurRad="38100" dist="38100" dir="2700000" algn="tl">
                    <a:srgbClr val="000000"/>
                  </a:outerShdw>
                </a:effectLst>
                <a:latin typeface="Arial"/>
              </a:rPr>
              <a:t> </a:t>
            </a:r>
            <a:r>
              <a:rPr lang="en-US" sz="3200" b="1">
                <a:solidFill>
                  <a:srgbClr val="A50021"/>
                </a:solidFill>
                <a:effectLst>
                  <a:outerShdw blurRad="38100" dist="38100" dir="2700000" algn="tl">
                    <a:srgbClr val="000000"/>
                  </a:outerShdw>
                </a:effectLst>
                <a:latin typeface="Arial"/>
              </a:rPr>
              <a:t>Tây Nguyên có núi cao chất ngất,</a:t>
            </a:r>
          </a:p>
          <a:p>
            <a:pPr marL="342900" indent="-342900">
              <a:defRPr/>
            </a:pPr>
            <a:r>
              <a:rPr lang="en-US" sz="3200" b="1">
                <a:solidFill>
                  <a:srgbClr val="A50021"/>
                </a:solidFill>
                <a:effectLst>
                  <a:outerShdw blurRad="38100" dist="38100" dir="2700000" algn="tl">
                    <a:srgbClr val="000000"/>
                  </a:outerShdw>
                </a:effectLst>
                <a:latin typeface="Arial"/>
              </a:rPr>
              <a:t>                          có rừng cây đại ngàn.</a:t>
            </a:r>
          </a:p>
          <a:p>
            <a:pPr marL="342900" indent="-342900">
              <a:buFontTx/>
              <a:buAutoNum type="alphaLcPeriod" startAt="2"/>
              <a:defRPr/>
            </a:pPr>
            <a:endParaRPr lang="en-US" sz="3200" b="1">
              <a:solidFill>
                <a:srgbClr val="A50021"/>
              </a:solidFill>
              <a:effectLst>
                <a:outerShdw blurRad="38100" dist="38100" dir="2700000" algn="tl">
                  <a:srgbClr val="000000"/>
                </a:outerShdw>
              </a:effectLst>
              <a:latin typeface="Arial"/>
            </a:endParaRPr>
          </a:p>
          <a:p>
            <a:pPr marL="342900" indent="-342900">
              <a:defRPr/>
            </a:pPr>
            <a:r>
              <a:rPr lang="en-US" sz="3200" b="1">
                <a:solidFill>
                  <a:srgbClr val="CC9900"/>
                </a:solidFill>
                <a:effectLst>
                  <a:outerShdw blurRad="38100" dist="38100" dir="2700000" algn="tl">
                    <a:srgbClr val="000000"/>
                  </a:outerShdw>
                </a:effectLst>
                <a:latin typeface="Arial"/>
              </a:rPr>
              <a:t>c. </a:t>
            </a:r>
            <a:r>
              <a:rPr lang="en-US" sz="3200" b="1">
                <a:solidFill>
                  <a:srgbClr val="008000"/>
                </a:solidFill>
                <a:effectLst>
                  <a:outerShdw blurRad="38100" dist="38100" dir="2700000" algn="tl">
                    <a:srgbClr val="000000"/>
                  </a:outerShdw>
                </a:effectLst>
                <a:latin typeface="Arial"/>
              </a:rPr>
              <a:t>Đến với Tây Nguyên </a:t>
            </a:r>
          </a:p>
          <a:p>
            <a:pPr marL="342900" indent="-342900">
              <a:defRPr/>
            </a:pPr>
            <a:r>
              <a:rPr lang="en-US" sz="3200" b="1">
                <a:solidFill>
                  <a:srgbClr val="008000"/>
                </a:solidFill>
                <a:effectLst>
                  <a:outerShdw blurRad="38100" dist="38100" dir="2700000" algn="tl">
                    <a:srgbClr val="000000"/>
                  </a:outerShdw>
                </a:effectLst>
                <a:latin typeface="Arial"/>
              </a:rPr>
              <a:t>         là đến với mảnh đất </a:t>
            </a:r>
          </a:p>
          <a:p>
            <a:pPr marL="342900" indent="-342900">
              <a:defRPr/>
            </a:pPr>
            <a:r>
              <a:rPr lang="en-US" sz="3200" b="1">
                <a:solidFill>
                  <a:srgbClr val="008000"/>
                </a:solidFill>
                <a:effectLst>
                  <a:outerShdw blurRad="38100" dist="38100" dir="2700000" algn="tl">
                    <a:srgbClr val="000000"/>
                  </a:outerShdw>
                </a:effectLst>
                <a:latin typeface="Arial"/>
              </a:rPr>
              <a:t>             của những cánh rừng hoang sơ.</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5"/>
          <p:cNvSpPr>
            <a:spLocks noChangeArrowheads="1"/>
          </p:cNvSpPr>
          <p:nvPr/>
        </p:nvSpPr>
        <p:spPr bwMode="auto">
          <a:xfrm>
            <a:off x="609600" y="519113"/>
            <a:ext cx="8153400" cy="6075362"/>
          </a:xfrm>
          <a:prstGeom prst="rect">
            <a:avLst/>
          </a:prstGeom>
          <a:noFill/>
          <a:ln w="9525">
            <a:noFill/>
            <a:miter lim="800000"/>
            <a:headEnd/>
            <a:tailEnd/>
          </a:ln>
        </p:spPr>
        <p:txBody>
          <a:bodyPr anchor="ctr">
            <a:spAutoFit/>
          </a:bodyPr>
          <a:lstStyle/>
          <a:p>
            <a:pPr>
              <a:lnSpc>
                <a:spcPct val="120000"/>
              </a:lnSpc>
              <a:tabLst>
                <a:tab pos="1790700" algn="l"/>
              </a:tabLst>
            </a:pPr>
            <a:r>
              <a:rPr lang="en-US" sz="3600" b="1">
                <a:solidFill>
                  <a:srgbClr val="660033"/>
                </a:solidFill>
              </a:rPr>
              <a:t>ĐOẠN 2</a:t>
            </a:r>
          </a:p>
          <a:p>
            <a:pPr>
              <a:lnSpc>
                <a:spcPct val="120000"/>
              </a:lnSpc>
              <a:tabLst>
                <a:tab pos="1790700" algn="l"/>
              </a:tabLst>
            </a:pPr>
            <a:r>
              <a:rPr lang="en-US" sz="3200">
                <a:solidFill>
                  <a:srgbClr val="A50021"/>
                </a:solidFill>
              </a:rPr>
              <a:t>     [...]  Những đồi tranh vàng óng lao xao trong gió nhẹ. Những đồi đất đỏ như vung úp nối nhau chạy tít tắp tận chân trời. Đó đây những cụm rừng xanh thẫm như ốc đảo nổi lên giữa thảo nguyên. Những đồn điền cà phê, chè,... tươi tốt mênh mông. Những rẫy lúa, nương ngô bên những mái nhà sàn thấp thoáng trải dài ven bờ suối, hoặc quây quần trên những ngọn đồi</a:t>
            </a:r>
            <a:r>
              <a:rPr lang="en-US">
                <a:solidFill>
                  <a:srgbClr val="A5002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5845"/>
                                        </p:tgtEl>
                                        <p:attrNameLst>
                                          <p:attrName>style.visibility</p:attrName>
                                        </p:attrNameLst>
                                      </p:cBhvr>
                                      <p:to>
                                        <p:strVal val="visible"/>
                                      </p:to>
                                    </p:set>
                                    <p:animEffect transition="in" filter="checkerboard(across)">
                                      <p:cBhvr>
                                        <p:cTn id="7" dur="500"/>
                                        <p:tgtEl>
                                          <p:spTgt spid="35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533400" y="1239838"/>
            <a:ext cx="8077200" cy="4524375"/>
          </a:xfrm>
          <a:prstGeom prst="rect">
            <a:avLst/>
          </a:prstGeom>
          <a:noFill/>
          <a:ln w="9525">
            <a:noFill/>
            <a:miter lim="800000"/>
            <a:headEnd/>
            <a:tailEnd/>
          </a:ln>
        </p:spPr>
        <p:txBody>
          <a:bodyPr anchor="ctr">
            <a:spAutoFit/>
          </a:bodyPr>
          <a:lstStyle/>
          <a:p>
            <a:pPr algn="just">
              <a:tabLst>
                <a:tab pos="1790700" algn="l"/>
              </a:tabLst>
            </a:pPr>
            <a:r>
              <a:rPr lang="en-US" sz="2400" b="1">
                <a:solidFill>
                  <a:srgbClr val="660033"/>
                </a:solidFill>
              </a:rPr>
              <a:t>a.</a:t>
            </a:r>
            <a:r>
              <a:rPr lang="en-US" sz="2400">
                <a:solidFill>
                  <a:srgbClr val="008080"/>
                </a:solidFill>
              </a:rPr>
              <a:t>  </a:t>
            </a:r>
            <a:r>
              <a:rPr lang="en-US" sz="2400" b="1">
                <a:solidFill>
                  <a:srgbClr val="660033"/>
                </a:solidFill>
              </a:rPr>
              <a:t>Nhưng Tây Nguyên đâu chỉ có núi cao và rừng rậm. Tây Nguyên còn là miền đất của những dòng sông cuồn cuộn, những dòng suối nên thơ.</a:t>
            </a:r>
          </a:p>
          <a:p>
            <a:pPr>
              <a:tabLst>
                <a:tab pos="1790700" algn="l"/>
              </a:tabLst>
            </a:pPr>
            <a:endParaRPr lang="en-US" sz="2400" b="1">
              <a:solidFill>
                <a:srgbClr val="660033"/>
              </a:solidFill>
            </a:endParaRPr>
          </a:p>
          <a:p>
            <a:pPr algn="just">
              <a:tabLst>
                <a:tab pos="1790700" algn="l"/>
              </a:tabLst>
            </a:pPr>
            <a:r>
              <a:rPr lang="en-US" sz="2400"/>
              <a:t> </a:t>
            </a:r>
            <a:r>
              <a:rPr lang="en-US" sz="2400" b="1">
                <a:solidFill>
                  <a:srgbClr val="003300"/>
                </a:solidFill>
              </a:rPr>
              <a:t>b.  Nhưng Tây Nguyên đâu chỉ có núi, có rừng. Tây nguyên còn là miền đất âm vang cồng chiêng từ ngàn đời.</a:t>
            </a:r>
          </a:p>
          <a:p>
            <a:pPr>
              <a:tabLst>
                <a:tab pos="1790700" algn="l"/>
              </a:tabLst>
            </a:pPr>
            <a:endParaRPr lang="en-US" sz="2400" b="1">
              <a:solidFill>
                <a:srgbClr val="003300"/>
              </a:solidFill>
            </a:endParaRPr>
          </a:p>
          <a:p>
            <a:pPr algn="just">
              <a:tabLst>
                <a:tab pos="1790700" algn="l"/>
              </a:tabLst>
            </a:pPr>
            <a:r>
              <a:rPr lang="en-US" sz="2400"/>
              <a:t> </a:t>
            </a:r>
            <a:r>
              <a:rPr lang="en-US" sz="2400" b="1">
                <a:solidFill>
                  <a:srgbClr val="CC3300"/>
                </a:solidFill>
              </a:rPr>
              <a:t>c.  Nhưng Tây Nguyên đâu chỉ có núi cao và rừng rậm. Tây Nguyên còn có những thảo nguyên rực rỡ trong nắng dịu mùa xuân, như những tấm thảm lụa muôn màu, muôn sắc.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6" name="Rectangle 16"/>
          <p:cNvSpPr>
            <a:spLocks noChangeArrowheads="1"/>
          </p:cNvSpPr>
          <p:nvPr/>
        </p:nvSpPr>
        <p:spPr bwMode="auto">
          <a:xfrm>
            <a:off x="4572000" y="5105400"/>
            <a:ext cx="4267200" cy="1276350"/>
          </a:xfrm>
          <a:prstGeom prst="rect">
            <a:avLst/>
          </a:prstGeom>
          <a:solidFill>
            <a:srgbClr val="FFFF66"/>
          </a:solidFill>
          <a:ln w="38100">
            <a:solidFill>
              <a:schemeClr val="hlink"/>
            </a:solidFill>
            <a:miter lim="800000"/>
            <a:headEnd/>
            <a:tailEnd/>
          </a:ln>
        </p:spPr>
        <p:txBody>
          <a:bodyPr wrap="none" anchor="ctr"/>
          <a:lstStyle/>
          <a:p>
            <a:endParaRPr lang="en-US"/>
          </a:p>
        </p:txBody>
      </p:sp>
      <p:sp>
        <p:nvSpPr>
          <p:cNvPr id="40973" name="Rectangle 13"/>
          <p:cNvSpPr>
            <a:spLocks noChangeArrowheads="1"/>
          </p:cNvSpPr>
          <p:nvPr/>
        </p:nvSpPr>
        <p:spPr bwMode="auto">
          <a:xfrm>
            <a:off x="76200" y="4229100"/>
            <a:ext cx="4114800" cy="609600"/>
          </a:xfrm>
          <a:prstGeom prst="rect">
            <a:avLst/>
          </a:prstGeom>
          <a:solidFill>
            <a:srgbClr val="FFFF99"/>
          </a:solidFill>
          <a:ln w="28575">
            <a:solidFill>
              <a:schemeClr val="hlink"/>
            </a:solidFill>
            <a:miter lim="800000"/>
            <a:headEnd/>
            <a:tailEnd/>
          </a:ln>
        </p:spPr>
        <p:txBody>
          <a:bodyPr wrap="none" anchor="ctr"/>
          <a:lstStyle/>
          <a:p>
            <a:endParaRPr lang="en-US"/>
          </a:p>
        </p:txBody>
      </p:sp>
      <p:sp>
        <p:nvSpPr>
          <p:cNvPr id="40971" name="Rectangle 11"/>
          <p:cNvSpPr>
            <a:spLocks noGrp="1" noChangeArrowheads="1"/>
          </p:cNvSpPr>
          <p:nvPr>
            <p:ph type="body" sz="half" idx="1"/>
          </p:nvPr>
        </p:nvSpPr>
        <p:spPr>
          <a:xfrm>
            <a:off x="0" y="152400"/>
            <a:ext cx="4114800" cy="6629400"/>
          </a:xfrm>
        </p:spPr>
        <p:txBody>
          <a:bodyPr/>
          <a:lstStyle/>
          <a:p>
            <a:pPr marL="533400" indent="-533400" algn="just" eaLnBrk="1" hangingPunct="1">
              <a:lnSpc>
                <a:spcPct val="130000"/>
              </a:lnSpc>
              <a:buFontTx/>
              <a:buNone/>
            </a:pPr>
            <a:r>
              <a:rPr lang="en-US" sz="1600" b="1" smtClean="0">
                <a:solidFill>
                  <a:srgbClr val="660033"/>
                </a:solidFill>
                <a:effectLst/>
                <a:latin typeface="Arial" charset="0"/>
              </a:rPr>
              <a:t>Đoạn 1   </a:t>
            </a:r>
          </a:p>
          <a:p>
            <a:pPr marL="533400" indent="-533400" algn="just" eaLnBrk="1" hangingPunct="1">
              <a:lnSpc>
                <a:spcPct val="130000"/>
              </a:lnSpc>
              <a:buFontTx/>
              <a:buNone/>
            </a:pPr>
            <a:r>
              <a:rPr lang="en-US" sz="1600" b="1" smtClean="0">
                <a:solidFill>
                  <a:srgbClr val="660033"/>
                </a:solidFill>
                <a:effectLst/>
                <a:latin typeface="Arial" charset="0"/>
              </a:rPr>
              <a:t>   [...]  Phần phía nam của dải Trường Sơn nằm ở đây với nhiều ngọn núi cao từ 2000 đến 2600 mét, quanh năm mây trắng phủ đầu. Bên những chóp núi cao là những thảm rừng dày. Có nhiều khu rừng </a:t>
            </a:r>
            <a:r>
              <a:rPr lang="en-US" sz="1800" b="1" smtClean="0">
                <a:solidFill>
                  <a:srgbClr val="660033"/>
                </a:solidFill>
                <a:effectLst/>
                <a:latin typeface="Arial" charset="0"/>
              </a:rPr>
              <a:t>nguyên</a:t>
            </a:r>
            <a:r>
              <a:rPr lang="en-US" sz="1600" b="1" smtClean="0">
                <a:solidFill>
                  <a:srgbClr val="660033"/>
                </a:solidFill>
                <a:effectLst/>
                <a:latin typeface="Arial" charset="0"/>
              </a:rPr>
              <a:t> sinh từ bao đời nay chưa in dấu chân người.</a:t>
            </a:r>
            <a:br>
              <a:rPr lang="en-US" sz="1600" b="1" smtClean="0">
                <a:solidFill>
                  <a:srgbClr val="660033"/>
                </a:solidFill>
                <a:effectLst/>
                <a:latin typeface="Arial" charset="0"/>
              </a:rPr>
            </a:br>
            <a:endParaRPr lang="en-US" sz="1600" b="1" smtClean="0">
              <a:solidFill>
                <a:srgbClr val="660033"/>
              </a:solidFill>
              <a:effectLst/>
              <a:latin typeface="Arial" charset="0"/>
            </a:endParaRPr>
          </a:p>
          <a:p>
            <a:pPr marL="533400" indent="-533400" algn="just" eaLnBrk="1" hangingPunct="1">
              <a:lnSpc>
                <a:spcPct val="130000"/>
              </a:lnSpc>
              <a:buFontTx/>
              <a:buNone/>
            </a:pPr>
            <a:r>
              <a:rPr lang="en-US" sz="1600" b="1" smtClean="0">
                <a:solidFill>
                  <a:srgbClr val="008000"/>
                </a:solidFill>
                <a:effectLst/>
                <a:latin typeface="Arial" charset="0"/>
              </a:rPr>
              <a:t>  </a:t>
            </a:r>
            <a:r>
              <a:rPr lang="en-US" sz="1600" b="1" smtClean="0">
                <a:solidFill>
                  <a:schemeClr val="bg2"/>
                </a:solidFill>
                <a:effectLst/>
                <a:latin typeface="Arial" charset="0"/>
              </a:rPr>
              <a:t>a.  Tây Nguyên là miền đất  núi non điệp trùng.</a:t>
            </a:r>
          </a:p>
          <a:p>
            <a:pPr marL="533400" indent="-533400" algn="just" eaLnBrk="1" hangingPunct="1">
              <a:lnSpc>
                <a:spcPct val="130000"/>
              </a:lnSpc>
              <a:buFontTx/>
              <a:buNone/>
            </a:pPr>
            <a:r>
              <a:rPr lang="en-US" sz="1600" b="1" smtClean="0">
                <a:solidFill>
                  <a:schemeClr val="bg2"/>
                </a:solidFill>
                <a:effectLst/>
                <a:latin typeface="Arial" charset="0"/>
              </a:rPr>
              <a:t>  b. Tây Nguyên có núi cao chất ngất, có rừng cây đại ngàn.</a:t>
            </a:r>
          </a:p>
          <a:p>
            <a:pPr marL="533400" indent="-533400" algn="just" eaLnBrk="1" hangingPunct="1">
              <a:lnSpc>
                <a:spcPct val="130000"/>
              </a:lnSpc>
              <a:buFontTx/>
              <a:buNone/>
            </a:pPr>
            <a:r>
              <a:rPr lang="en-US" sz="1600" b="1" smtClean="0">
                <a:solidFill>
                  <a:schemeClr val="bg2"/>
                </a:solidFill>
                <a:effectLst/>
                <a:latin typeface="Arial" charset="0"/>
              </a:rPr>
              <a:t>  c.  Đến với Tây Nguyên là đến với mảnh đất của những cánh rừng hoang sơ.</a:t>
            </a:r>
          </a:p>
          <a:p>
            <a:pPr marL="533400" indent="-533400" algn="just">
              <a:lnSpc>
                <a:spcPct val="130000"/>
              </a:lnSpc>
              <a:spcBef>
                <a:spcPct val="0"/>
              </a:spcBef>
              <a:buClrTx/>
              <a:buSzTx/>
              <a:buFontTx/>
              <a:buNone/>
            </a:pPr>
            <a:endParaRPr lang="en-US" sz="1600" b="1" smtClean="0">
              <a:solidFill>
                <a:schemeClr val="bg2"/>
              </a:solidFill>
              <a:effectLst/>
              <a:latin typeface="Arial" charset="0"/>
            </a:endParaRPr>
          </a:p>
        </p:txBody>
      </p:sp>
      <p:sp>
        <p:nvSpPr>
          <p:cNvPr id="40972" name="Rectangle 12"/>
          <p:cNvSpPr>
            <a:spLocks noGrp="1" noChangeArrowheads="1"/>
          </p:cNvSpPr>
          <p:nvPr>
            <p:ph type="body" sz="half" idx="2"/>
          </p:nvPr>
        </p:nvSpPr>
        <p:spPr>
          <a:xfrm>
            <a:off x="4419600" y="228600"/>
            <a:ext cx="4267200" cy="6858000"/>
          </a:xfrm>
        </p:spPr>
        <p:txBody>
          <a:bodyPr/>
          <a:lstStyle/>
          <a:p>
            <a:pPr eaLnBrk="1" hangingPunct="1">
              <a:buFontTx/>
              <a:buNone/>
            </a:pPr>
            <a:r>
              <a:rPr lang="en-US" sz="1600" b="1" smtClean="0">
                <a:solidFill>
                  <a:schemeClr val="bg2"/>
                </a:solidFill>
                <a:effectLst/>
                <a:latin typeface="Arial" charset="0"/>
              </a:rPr>
              <a:t>     </a:t>
            </a:r>
            <a:r>
              <a:rPr lang="en-US" sz="1600" b="1" smtClean="0">
                <a:solidFill>
                  <a:srgbClr val="660033"/>
                </a:solidFill>
                <a:effectLst/>
                <a:latin typeface="Arial" charset="0"/>
              </a:rPr>
              <a:t>Đoạn 2</a:t>
            </a:r>
          </a:p>
          <a:p>
            <a:pPr algn="just" eaLnBrk="1" hangingPunct="1">
              <a:buFontTx/>
              <a:buNone/>
            </a:pPr>
            <a:r>
              <a:rPr lang="en-US" sz="1600" b="1" smtClean="0">
                <a:solidFill>
                  <a:srgbClr val="660033"/>
                </a:solidFill>
                <a:effectLst/>
                <a:latin typeface="Arial" charset="0"/>
              </a:rPr>
              <a:t>          [...]  Những đồi tranh vàng óng lao xao trong gió nhẹ. Những đồi đất đỏ như vung úp nối nhau chạy tít tắp tận chân trời. Đó đây những cụm rừng xanh thẫm như ốc đảo nổi lên giữa thảo nguyên. Những đồn điền cà phê, chè,... tươi tốt mênh mông. Những rẫy lúa, nương ngô bên những mái nhà sàn thấp thoáng trải dài ven bờ suối, hoặc quây quần trên những ngọn đồi.</a:t>
            </a:r>
          </a:p>
          <a:p>
            <a:pPr eaLnBrk="1" hangingPunct="1">
              <a:buFontTx/>
              <a:buNone/>
            </a:pPr>
            <a:endParaRPr lang="en-US" sz="1600" b="1" smtClean="0">
              <a:solidFill>
                <a:srgbClr val="660033"/>
              </a:solidFill>
              <a:effectLst/>
              <a:latin typeface="Arial" charset="0"/>
            </a:endParaRPr>
          </a:p>
          <a:p>
            <a:pPr algn="just" eaLnBrk="1" hangingPunct="1">
              <a:buFontTx/>
              <a:buNone/>
            </a:pPr>
            <a:r>
              <a:rPr lang="en-US" sz="1600" b="1" smtClean="0">
                <a:solidFill>
                  <a:srgbClr val="008000"/>
                </a:solidFill>
                <a:effectLst/>
                <a:latin typeface="Arial" charset="0"/>
              </a:rPr>
              <a:t>a.  Nhưng Tây Nguyên đâu chỉ có núi cao và rừng rậm. Tây Nguyên còn là miền đất của những dòng sông cuồn cuộn, những dòng suối nên thơ.</a:t>
            </a:r>
          </a:p>
          <a:p>
            <a:pPr algn="just" eaLnBrk="1" hangingPunct="1">
              <a:buFontTx/>
              <a:buNone/>
            </a:pPr>
            <a:r>
              <a:rPr lang="en-US" sz="1600" b="1" smtClean="0">
                <a:solidFill>
                  <a:srgbClr val="008000"/>
                </a:solidFill>
                <a:effectLst/>
                <a:latin typeface="Arial" charset="0"/>
              </a:rPr>
              <a:t>b.  Nhưng Tây Nguyên đâu chỉ có núi, có rừng. Tây nguyên còn là miền đất âm vang cồng chiêng từ ngàn đời.</a:t>
            </a:r>
          </a:p>
          <a:p>
            <a:pPr algn="just" eaLnBrk="1" hangingPunct="1">
              <a:buFontTx/>
              <a:buNone/>
            </a:pPr>
            <a:r>
              <a:rPr lang="en-US" sz="1600" b="1" smtClean="0">
                <a:solidFill>
                  <a:srgbClr val="008000"/>
                </a:solidFill>
                <a:effectLst/>
                <a:latin typeface="Arial" charset="0"/>
              </a:rPr>
              <a:t> c.  Nhưng Tây Nguyên đâu chỉ có núi cao và rừng rậm. Tây Nguyên còn có những thảo nguyên rực rỡ trong nắng dịu mùa xuân, như những tấm thảm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0971">
                                            <p:txEl>
                                              <p:pRg st="0" end="0"/>
                                            </p:txEl>
                                          </p:spTgt>
                                        </p:tgtEl>
                                        <p:attrNameLst>
                                          <p:attrName>style.visibility</p:attrName>
                                        </p:attrNameLst>
                                      </p:cBhvr>
                                      <p:to>
                                        <p:strVal val="visible"/>
                                      </p:to>
                                    </p:set>
                                    <p:animEffect transition="in" filter="checkerboard(across)">
                                      <p:cBhvr>
                                        <p:cTn id="7" dur="500"/>
                                        <p:tgtEl>
                                          <p:spTgt spid="40971">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0971">
                                            <p:txEl>
                                              <p:pRg st="1" end="1"/>
                                            </p:txEl>
                                          </p:spTgt>
                                        </p:tgtEl>
                                        <p:attrNameLst>
                                          <p:attrName>style.visibility</p:attrName>
                                        </p:attrNameLst>
                                      </p:cBhvr>
                                      <p:to>
                                        <p:strVal val="visible"/>
                                      </p:to>
                                    </p:set>
                                    <p:animEffect transition="in" filter="checkerboard(across)">
                                      <p:cBhvr>
                                        <p:cTn id="10" dur="500"/>
                                        <p:tgtEl>
                                          <p:spTgt spid="40971">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0971">
                                            <p:txEl>
                                              <p:pRg st="2" end="2"/>
                                            </p:txEl>
                                          </p:spTgt>
                                        </p:tgtEl>
                                        <p:attrNameLst>
                                          <p:attrName>style.visibility</p:attrName>
                                        </p:attrNameLst>
                                      </p:cBhvr>
                                      <p:to>
                                        <p:strVal val="visible"/>
                                      </p:to>
                                    </p:set>
                                    <p:animEffect transition="in" filter="checkerboard(across)">
                                      <p:cBhvr>
                                        <p:cTn id="13" dur="500"/>
                                        <p:tgtEl>
                                          <p:spTgt spid="40971">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0971">
                                            <p:txEl>
                                              <p:pRg st="3" end="3"/>
                                            </p:txEl>
                                          </p:spTgt>
                                        </p:tgtEl>
                                        <p:attrNameLst>
                                          <p:attrName>style.visibility</p:attrName>
                                        </p:attrNameLst>
                                      </p:cBhvr>
                                      <p:to>
                                        <p:strVal val="visible"/>
                                      </p:to>
                                    </p:set>
                                    <p:animEffect transition="in" filter="checkerboard(across)">
                                      <p:cBhvr>
                                        <p:cTn id="16" dur="500"/>
                                        <p:tgtEl>
                                          <p:spTgt spid="40971">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0971">
                                            <p:txEl>
                                              <p:pRg st="4" end="4"/>
                                            </p:txEl>
                                          </p:spTgt>
                                        </p:tgtEl>
                                        <p:attrNameLst>
                                          <p:attrName>style.visibility</p:attrName>
                                        </p:attrNameLst>
                                      </p:cBhvr>
                                      <p:to>
                                        <p:strVal val="visible"/>
                                      </p:to>
                                    </p:set>
                                    <p:animEffect transition="in" filter="checkerboard(across)">
                                      <p:cBhvr>
                                        <p:cTn id="19" dur="500"/>
                                        <p:tgtEl>
                                          <p:spTgt spid="40971">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40972">
                                            <p:txEl>
                                              <p:pRg st="0" end="0"/>
                                            </p:txEl>
                                          </p:spTgt>
                                        </p:tgtEl>
                                        <p:attrNameLst>
                                          <p:attrName>style.visibility</p:attrName>
                                        </p:attrNameLst>
                                      </p:cBhvr>
                                      <p:to>
                                        <p:strVal val="visible"/>
                                      </p:to>
                                    </p:set>
                                    <p:animEffect transition="in" filter="blinds(horizontal)">
                                      <p:cBhvr>
                                        <p:cTn id="22" dur="500"/>
                                        <p:tgtEl>
                                          <p:spTgt spid="40972">
                                            <p:txEl>
                                              <p:pRg st="0" end="0"/>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0972">
                                            <p:txEl>
                                              <p:pRg st="1" end="1"/>
                                            </p:txEl>
                                          </p:spTgt>
                                        </p:tgtEl>
                                        <p:attrNameLst>
                                          <p:attrName>style.visibility</p:attrName>
                                        </p:attrNameLst>
                                      </p:cBhvr>
                                      <p:to>
                                        <p:strVal val="visible"/>
                                      </p:to>
                                    </p:set>
                                    <p:animEffect transition="in" filter="blinds(horizontal)">
                                      <p:cBhvr>
                                        <p:cTn id="25" dur="500"/>
                                        <p:tgtEl>
                                          <p:spTgt spid="40972">
                                            <p:txEl>
                                              <p:pRg st="1" end="1"/>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40972">
                                            <p:txEl>
                                              <p:pRg st="3" end="3"/>
                                            </p:txEl>
                                          </p:spTgt>
                                        </p:tgtEl>
                                        <p:attrNameLst>
                                          <p:attrName>style.visibility</p:attrName>
                                        </p:attrNameLst>
                                      </p:cBhvr>
                                      <p:to>
                                        <p:strVal val="visible"/>
                                      </p:to>
                                    </p:set>
                                    <p:animEffect transition="in" filter="blinds(horizontal)">
                                      <p:cBhvr>
                                        <p:cTn id="28" dur="500"/>
                                        <p:tgtEl>
                                          <p:spTgt spid="40972">
                                            <p:txEl>
                                              <p:pRg st="3" end="3"/>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40972">
                                            <p:txEl>
                                              <p:pRg st="4" end="4"/>
                                            </p:txEl>
                                          </p:spTgt>
                                        </p:tgtEl>
                                        <p:attrNameLst>
                                          <p:attrName>style.visibility</p:attrName>
                                        </p:attrNameLst>
                                      </p:cBhvr>
                                      <p:to>
                                        <p:strVal val="visible"/>
                                      </p:to>
                                    </p:set>
                                    <p:animEffect transition="in" filter="blinds(horizontal)">
                                      <p:cBhvr>
                                        <p:cTn id="31" dur="500"/>
                                        <p:tgtEl>
                                          <p:spTgt spid="40972">
                                            <p:txEl>
                                              <p:pRg st="4" end="4"/>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40972">
                                            <p:txEl>
                                              <p:pRg st="5" end="5"/>
                                            </p:txEl>
                                          </p:spTgt>
                                        </p:tgtEl>
                                        <p:attrNameLst>
                                          <p:attrName>style.visibility</p:attrName>
                                        </p:attrNameLst>
                                      </p:cBhvr>
                                      <p:to>
                                        <p:strVal val="visible"/>
                                      </p:to>
                                    </p:set>
                                    <p:animEffect transition="in" filter="blinds(horizontal)">
                                      <p:cBhvr>
                                        <p:cTn id="34" dur="500"/>
                                        <p:tgtEl>
                                          <p:spTgt spid="40972">
                                            <p:txEl>
                                              <p:pRg st="5" end="5"/>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40973"/>
                                        </p:tgtEl>
                                        <p:attrNameLst>
                                          <p:attrName>style.visibility</p:attrName>
                                        </p:attrNameLst>
                                      </p:cBhvr>
                                      <p:to>
                                        <p:strVal val="visible"/>
                                      </p:to>
                                    </p:set>
                                    <p:animEffect transition="in" filter="diamond(in)">
                                      <p:cBhvr>
                                        <p:cTn id="39" dur="2000"/>
                                        <p:tgtEl>
                                          <p:spTgt spid="4097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5" presetClass="entr" presetSubtype="0" fill="hold" grpId="0" nodeType="clickEffect">
                                  <p:stCondLst>
                                    <p:cond delay="0"/>
                                  </p:stCondLst>
                                  <p:childTnLst>
                                    <p:set>
                                      <p:cBhvr>
                                        <p:cTn id="43" dur="1" fill="hold">
                                          <p:stCondLst>
                                            <p:cond delay="0"/>
                                          </p:stCondLst>
                                        </p:cTn>
                                        <p:tgtEl>
                                          <p:spTgt spid="40976"/>
                                        </p:tgtEl>
                                        <p:attrNameLst>
                                          <p:attrName>style.visibility</p:attrName>
                                        </p:attrNameLst>
                                      </p:cBhvr>
                                      <p:to>
                                        <p:strVal val="visible"/>
                                      </p:to>
                                    </p:set>
                                    <p:anim calcmode="lin" valueType="num">
                                      <p:cBhvr>
                                        <p:cTn id="44" dur="1000" fill="hold"/>
                                        <p:tgtEl>
                                          <p:spTgt spid="40976"/>
                                        </p:tgtEl>
                                        <p:attrNameLst>
                                          <p:attrName>ppt_w</p:attrName>
                                        </p:attrNameLst>
                                      </p:cBhvr>
                                      <p:tavLst>
                                        <p:tav tm="0">
                                          <p:val>
                                            <p:fltVal val="0"/>
                                          </p:val>
                                        </p:tav>
                                        <p:tav tm="100000">
                                          <p:val>
                                            <p:strVal val="#ppt_w"/>
                                          </p:val>
                                        </p:tav>
                                      </p:tavLst>
                                    </p:anim>
                                    <p:anim calcmode="lin" valueType="num">
                                      <p:cBhvr>
                                        <p:cTn id="45" dur="1000" fill="hold"/>
                                        <p:tgtEl>
                                          <p:spTgt spid="40976"/>
                                        </p:tgtEl>
                                        <p:attrNameLst>
                                          <p:attrName>ppt_h</p:attrName>
                                        </p:attrNameLst>
                                      </p:cBhvr>
                                      <p:tavLst>
                                        <p:tav tm="0">
                                          <p:val>
                                            <p:fltVal val="0"/>
                                          </p:val>
                                        </p:tav>
                                        <p:tav tm="100000">
                                          <p:val>
                                            <p:strVal val="#ppt_h"/>
                                          </p:val>
                                        </p:tav>
                                      </p:tavLst>
                                    </p:anim>
                                    <p:anim calcmode="lin" valueType="num">
                                      <p:cBhvr>
                                        <p:cTn id="46" dur="1000" fill="hold"/>
                                        <p:tgtEl>
                                          <p:spTgt spid="40976"/>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4097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6" grpId="0" animBg="1"/>
      <p:bldP spid="40973" grpId="0" animBg="1"/>
      <p:bldP spid="40971" grpId="0" build="p"/>
      <p:bldP spid="4097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ChangeArrowheads="1"/>
          </p:cNvSpPr>
          <p:nvPr/>
        </p:nvSpPr>
        <p:spPr bwMode="auto">
          <a:xfrm>
            <a:off x="304800" y="-76200"/>
            <a:ext cx="8534400" cy="2973388"/>
          </a:xfrm>
          <a:prstGeom prst="rect">
            <a:avLst/>
          </a:prstGeom>
          <a:noFill/>
          <a:ln w="9525">
            <a:noFill/>
            <a:miter lim="800000"/>
            <a:headEnd/>
            <a:tailEnd/>
          </a:ln>
        </p:spPr>
        <p:txBody>
          <a:bodyPr>
            <a:spAutoFit/>
          </a:bodyPr>
          <a:lstStyle/>
          <a:p>
            <a:pPr marL="342900" indent="-342900">
              <a:lnSpc>
                <a:spcPct val="120000"/>
              </a:lnSpc>
            </a:pPr>
            <a:r>
              <a:rPr lang="en-US" sz="3600" b="1">
                <a:solidFill>
                  <a:srgbClr val="660033"/>
                </a:solidFill>
              </a:rPr>
              <a:t> </a:t>
            </a:r>
            <a:r>
              <a:rPr lang="en-US" b="1">
                <a:solidFill>
                  <a:srgbClr val="660033"/>
                </a:solidFill>
              </a:rPr>
              <a:t>ĐOẠN 1</a:t>
            </a:r>
          </a:p>
          <a:p>
            <a:pPr marL="342900" indent="-342900">
              <a:lnSpc>
                <a:spcPct val="120000"/>
              </a:lnSpc>
            </a:pPr>
            <a:r>
              <a:rPr lang="en-US" b="1">
                <a:solidFill>
                  <a:srgbClr val="A50021"/>
                </a:solidFill>
              </a:rPr>
              <a:t>           </a:t>
            </a:r>
            <a:r>
              <a:rPr lang="en-US" sz="2000" b="1">
                <a:solidFill>
                  <a:srgbClr val="993300"/>
                </a:solidFill>
              </a:rPr>
              <a:t>Tây Nguyên có núi cao chất ngất, có rừng cây đại ngàn</a:t>
            </a:r>
            <a:r>
              <a:rPr lang="en-US" sz="2000">
                <a:solidFill>
                  <a:srgbClr val="993300"/>
                </a:solidFill>
              </a:rPr>
              <a:t>.</a:t>
            </a:r>
            <a:r>
              <a:rPr lang="en-US" sz="2000">
                <a:solidFill>
                  <a:srgbClr val="660033"/>
                </a:solidFill>
              </a:rPr>
              <a:t> Phần phía nam của dải Trường Sơn nằm ở đây với nhiều ngọn núi cao từ 2000 đến 2600 mét, quanh năm mây trắng phủ đầu. Bên những chóp núi cao là những thảm rừng dày. Có nhiều khu rừng nguyên sinh từ bao đời nay chưa in dấu chân người.</a:t>
            </a:r>
          </a:p>
          <a:p>
            <a:pPr marL="342900" indent="-342900" algn="just">
              <a:lnSpc>
                <a:spcPct val="120000"/>
              </a:lnSpc>
            </a:pPr>
            <a:endParaRPr lang="en-US" sz="2000">
              <a:solidFill>
                <a:srgbClr val="660033"/>
              </a:solidFill>
            </a:endParaRPr>
          </a:p>
        </p:txBody>
      </p:sp>
      <p:sp>
        <p:nvSpPr>
          <p:cNvPr id="38917" name="Rectangle 5"/>
          <p:cNvSpPr>
            <a:spLocks noChangeArrowheads="1"/>
          </p:cNvSpPr>
          <p:nvPr/>
        </p:nvSpPr>
        <p:spPr bwMode="auto">
          <a:xfrm>
            <a:off x="533400" y="2819400"/>
            <a:ext cx="8229600" cy="3711575"/>
          </a:xfrm>
          <a:prstGeom prst="rect">
            <a:avLst/>
          </a:prstGeom>
          <a:noFill/>
          <a:ln w="9525">
            <a:noFill/>
            <a:miter lim="800000"/>
            <a:headEnd/>
            <a:tailEnd/>
          </a:ln>
        </p:spPr>
        <p:txBody>
          <a:bodyPr>
            <a:spAutoFit/>
          </a:bodyPr>
          <a:lstStyle/>
          <a:p>
            <a:pPr>
              <a:lnSpc>
                <a:spcPct val="120000"/>
              </a:lnSpc>
            </a:pPr>
            <a:r>
              <a:rPr lang="en-US" b="1">
                <a:solidFill>
                  <a:srgbClr val="000066"/>
                </a:solidFill>
              </a:rPr>
              <a:t>ĐOẠN 2</a:t>
            </a:r>
          </a:p>
          <a:p>
            <a:pPr algn="just">
              <a:lnSpc>
                <a:spcPct val="120000"/>
              </a:lnSpc>
            </a:pPr>
            <a:r>
              <a:rPr lang="en-US">
                <a:solidFill>
                  <a:srgbClr val="000066"/>
                </a:solidFill>
              </a:rPr>
              <a:t>     </a:t>
            </a:r>
            <a:r>
              <a:rPr lang="en-US" sz="2000" b="1">
                <a:solidFill>
                  <a:srgbClr val="660066"/>
                </a:solidFill>
              </a:rPr>
              <a:t>Nhưng Tây Nguyên đâu chỉ có núi cao và rừng rậm.</a:t>
            </a:r>
            <a:r>
              <a:rPr lang="en-US" sz="2000">
                <a:solidFill>
                  <a:srgbClr val="660066"/>
                </a:solidFill>
              </a:rPr>
              <a:t> </a:t>
            </a:r>
            <a:r>
              <a:rPr lang="en-US" sz="2000" b="1">
                <a:solidFill>
                  <a:srgbClr val="660066"/>
                </a:solidFill>
              </a:rPr>
              <a:t>Tây Nguyên còn có những thảo nguyên rực rỡ trong nắng dịu mùa xuân, như những tấm thảm lụa muôn màu, muôn sắc.</a:t>
            </a:r>
            <a:r>
              <a:rPr lang="en-US" sz="2000">
                <a:solidFill>
                  <a:srgbClr val="000066"/>
                </a:solidFill>
              </a:rPr>
              <a:t> Những đồi tranh vàng óng lao xao trong gió nhẹ. Những đồi đất đỏ như vung úp nối nhau chạy tít tắp tận chân trời. Đó đây những cụm rừng xanh thẫm như ốc đảo nổi lên giữa thảo nguyên. Những đồn điền cà phê, chè,... tươi tốt mênh mông. Những rẫy lúa, nương ngô bên những mái nhà sàn thấp thoáng trải dài ven bờ suối, hoặc quây quần trên những ngọn</a:t>
            </a:r>
            <a:r>
              <a:rPr lang="en-US">
                <a:solidFill>
                  <a:srgbClr val="000066"/>
                </a:solidFill>
              </a:rPr>
              <a:t> đồi.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checkerboard(across)">
                                      <p:cBhvr>
                                        <p:cTn id="7" dur="500"/>
                                        <p:tgtEl>
                                          <p:spTgt spid="38916"/>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8917"/>
                                        </p:tgtEl>
                                        <p:attrNameLst>
                                          <p:attrName>style.visibility</p:attrName>
                                        </p:attrNameLst>
                                      </p:cBhvr>
                                      <p:to>
                                        <p:strVal val="visible"/>
                                      </p:to>
                                    </p:set>
                                    <p:animEffect transition="in" filter="strips(downLeft)">
                                      <p:cBhvr>
                                        <p:cTn id="10" dur="500"/>
                                        <p:tgtEl>
                                          <p:spTgt spid="38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p:bldP spid="389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ChangeArrowheads="1"/>
          </p:cNvSpPr>
          <p:nvPr/>
        </p:nvSpPr>
        <p:spPr bwMode="auto">
          <a:xfrm>
            <a:off x="533400" y="381000"/>
            <a:ext cx="8077200" cy="2936875"/>
          </a:xfrm>
          <a:prstGeom prst="rect">
            <a:avLst/>
          </a:prstGeom>
          <a:noFill/>
          <a:ln w="9525">
            <a:noFill/>
            <a:miter lim="800000"/>
            <a:headEnd/>
            <a:tailEnd/>
          </a:ln>
        </p:spPr>
        <p:txBody>
          <a:bodyPr>
            <a:spAutoFit/>
          </a:bodyPr>
          <a:lstStyle/>
          <a:p>
            <a:pPr algn="just">
              <a:lnSpc>
                <a:spcPct val="110000"/>
              </a:lnSpc>
            </a:pPr>
            <a:r>
              <a:rPr lang="en-US" sz="2400" b="1">
                <a:solidFill>
                  <a:srgbClr val="000066"/>
                </a:solidFill>
              </a:rPr>
              <a:t>ĐOẠN 1</a:t>
            </a:r>
          </a:p>
          <a:p>
            <a:pPr algn="just">
              <a:lnSpc>
                <a:spcPct val="110000"/>
              </a:lnSpc>
            </a:pPr>
            <a:r>
              <a:rPr lang="en-US" sz="2000" b="1">
                <a:solidFill>
                  <a:srgbClr val="000066"/>
                </a:solidFill>
              </a:rPr>
              <a:t>    </a:t>
            </a:r>
            <a:r>
              <a:rPr lang="en-US" sz="2400" b="1">
                <a:solidFill>
                  <a:srgbClr val="000066"/>
                </a:solidFill>
              </a:rPr>
              <a:t> ………….. Phần phía nam của dải Trường Sơn nằm ở đây với nhiều ngọn núi cao từ 2000 đến 2600 mét, quanh năm mây trắng phủ đầu. Bên những chóp núi cao là những thảm rừng dày. Có nhiều khu rừng nguyên sinh từ bao đời nay chưa in dấu chân người.</a:t>
            </a:r>
            <a:br>
              <a:rPr lang="en-US" sz="2400" b="1">
                <a:solidFill>
                  <a:srgbClr val="000066"/>
                </a:solidFill>
              </a:rPr>
            </a:br>
            <a:endParaRPr lang="en-US" sz="2400" b="1">
              <a:solidFill>
                <a:srgbClr val="000066"/>
              </a:solidFill>
            </a:endParaRPr>
          </a:p>
        </p:txBody>
      </p:sp>
      <p:sp>
        <p:nvSpPr>
          <p:cNvPr id="47109" name="Rectangle 5"/>
          <p:cNvSpPr>
            <a:spLocks noChangeArrowheads="1"/>
          </p:cNvSpPr>
          <p:nvPr/>
        </p:nvSpPr>
        <p:spPr bwMode="auto">
          <a:xfrm>
            <a:off x="457200" y="3171825"/>
            <a:ext cx="8305800" cy="3341688"/>
          </a:xfrm>
          <a:prstGeom prst="rect">
            <a:avLst/>
          </a:prstGeom>
          <a:noFill/>
          <a:ln w="9525">
            <a:noFill/>
            <a:miter lim="800000"/>
            <a:headEnd/>
            <a:tailEnd/>
          </a:ln>
        </p:spPr>
        <p:txBody>
          <a:bodyPr>
            <a:spAutoFit/>
          </a:bodyPr>
          <a:lstStyle/>
          <a:p>
            <a:pPr algn="just">
              <a:lnSpc>
                <a:spcPct val="110000"/>
              </a:lnSpc>
            </a:pPr>
            <a:r>
              <a:rPr lang="en-US" sz="2400" b="1">
                <a:solidFill>
                  <a:srgbClr val="A50021"/>
                </a:solidFill>
              </a:rPr>
              <a:t>ĐOẠN 2</a:t>
            </a:r>
          </a:p>
          <a:p>
            <a:pPr algn="just">
              <a:lnSpc>
                <a:spcPct val="110000"/>
              </a:lnSpc>
            </a:pPr>
            <a:r>
              <a:rPr lang="en-US" b="1">
                <a:solidFill>
                  <a:srgbClr val="A50021"/>
                </a:solidFill>
              </a:rPr>
              <a:t>      …………….. </a:t>
            </a:r>
            <a:r>
              <a:rPr lang="en-US" sz="2400" b="1">
                <a:solidFill>
                  <a:srgbClr val="A50021"/>
                </a:solidFill>
              </a:rPr>
              <a:t>Những đồi tranh vàng óng lao xao trong gió nhẹ. Những đồi đất đỏ như vung úp nối nhau chạy tít tắp tận chân trời. Đó đây những cụm rừng xanh thẫm như ốc đảo nổi lên giữa thảo nguyên. Những đồn điền cà phê, chè,... tươi tốt mênh mông. Những rẫy lúa, nương ngô bên những mái nhà sàn thấp thoáng trải dài ven bờ suối, hoặc quây quần trên những ngọn đồi.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blinds(horizontal)">
                                      <p:cBhvr>
                                        <p:cTn id="7" dur="500"/>
                                        <p:tgtEl>
                                          <p:spTgt spid="47108"/>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47109"/>
                                        </p:tgtEl>
                                        <p:attrNameLst>
                                          <p:attrName>style.visibility</p:attrName>
                                        </p:attrNameLst>
                                      </p:cBhvr>
                                      <p:to>
                                        <p:strVal val="visible"/>
                                      </p:to>
                                    </p:set>
                                    <p:animEffect transition="in" filter="strips(downLeft)">
                                      <p:cBhvr>
                                        <p:cTn id="10" dur="1000"/>
                                        <p:tgtEl>
                                          <p:spTgt spid="47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P spid="4710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ChangeArrowheads="1"/>
          </p:cNvSpPr>
          <p:nvPr>
            <p:ph type="title"/>
          </p:nvPr>
        </p:nvSpPr>
        <p:spPr>
          <a:xfrm>
            <a:off x="914400" y="-692150"/>
            <a:ext cx="8229600" cy="1384300"/>
          </a:xfrm>
        </p:spPr>
        <p:txBody>
          <a:bodyPr/>
          <a:lstStyle/>
          <a:p>
            <a:pPr eaLnBrk="1" hangingPunct="1">
              <a:defRPr/>
            </a:pPr>
            <a:endParaRPr lang="en-US" smtClean="0">
              <a:latin typeface="Arial"/>
            </a:endParaRPr>
          </a:p>
        </p:txBody>
      </p:sp>
      <p:pic>
        <p:nvPicPr>
          <p:cNvPr id="18435" name="Picture 5" descr="http://www.saigonnews.vn/images/2007/6/29/tb5.jpg"/>
          <p:cNvPicPr>
            <a:picLocks noChangeAspect="1" noChangeArrowheads="1"/>
          </p:cNvPicPr>
          <p:nvPr/>
        </p:nvPicPr>
        <p:blipFill>
          <a:blip r:embed="rId2" r:link="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a:xfrm>
            <a:off x="914400" y="-1384300"/>
            <a:ext cx="8229600" cy="1384300"/>
          </a:xfrm>
        </p:spPr>
        <p:txBody>
          <a:bodyPr/>
          <a:lstStyle/>
          <a:p>
            <a:pPr eaLnBrk="1" hangingPunct="1">
              <a:defRPr/>
            </a:pPr>
            <a:endParaRPr lang="en-US" smtClean="0">
              <a:latin typeface="Arial"/>
            </a:endParaRPr>
          </a:p>
        </p:txBody>
      </p:sp>
      <p:sp>
        <p:nvSpPr>
          <p:cNvPr id="19459" name="Rectangle 6"/>
          <p:cNvSpPr>
            <a:spLocks noChangeArrowheads="1"/>
          </p:cNvSpPr>
          <p:nvPr/>
        </p:nvSpPr>
        <p:spPr bwMode="auto">
          <a:xfrm>
            <a:off x="2076450" y="1797050"/>
            <a:ext cx="184150" cy="368300"/>
          </a:xfrm>
          <a:prstGeom prst="rect">
            <a:avLst/>
          </a:prstGeom>
          <a:noFill/>
          <a:ln w="9525">
            <a:noFill/>
            <a:miter lim="800000"/>
            <a:headEnd/>
            <a:tailEnd/>
          </a:ln>
        </p:spPr>
        <p:txBody>
          <a:bodyPr wrap="none" anchor="ctr">
            <a:spAutoFit/>
          </a:bodyPr>
          <a:lstStyle/>
          <a:p>
            <a:endParaRPr lang="en-US"/>
          </a:p>
        </p:txBody>
      </p:sp>
      <p:pic>
        <p:nvPicPr>
          <p:cNvPr id="19460" name="Picture 5" descr="http://www.hoangviettravel.vn/images/gallery/0000385.jpg"/>
          <p:cNvPicPr>
            <a:picLocks noChangeAspect="1" noChangeArrowheads="1"/>
          </p:cNvPicPr>
          <p:nvPr/>
        </p:nvPicPr>
        <p:blipFill>
          <a:blip r:embed="rId2" r:link="rId3"/>
          <a:srcRect/>
          <a:stretch>
            <a:fillRect/>
          </a:stretch>
        </p:blipFill>
        <p:spPr bwMode="auto">
          <a:xfrm>
            <a:off x="0" y="0"/>
            <a:ext cx="9448800" cy="695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xfrm>
            <a:off x="381000" y="-1384300"/>
            <a:ext cx="8229600" cy="1384300"/>
          </a:xfrm>
        </p:spPr>
        <p:txBody>
          <a:bodyPr/>
          <a:lstStyle/>
          <a:p>
            <a:pPr eaLnBrk="1" hangingPunct="1">
              <a:defRPr/>
            </a:pPr>
            <a:endParaRPr lang="en-US" smtClean="0">
              <a:latin typeface="Arial"/>
            </a:endParaRPr>
          </a:p>
        </p:txBody>
      </p:sp>
      <p:pic>
        <p:nvPicPr>
          <p:cNvPr id="20483" name="Picture 5" descr="haut%20plateau"/>
          <p:cNvPicPr>
            <a:picLocks noChangeAspect="1" noChangeArrowheads="1"/>
          </p:cNvPicPr>
          <p:nvPr/>
        </p:nvPicPr>
        <p:blipFill>
          <a:blip r:embed="rId2"/>
          <a:srcRect/>
          <a:stretch>
            <a:fillRect/>
          </a:stretch>
        </p:blipFill>
        <p:spPr bwMode="auto">
          <a:xfrm>
            <a:off x="-1371600" y="1588"/>
            <a:ext cx="10515600" cy="692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609600" y="990600"/>
            <a:ext cx="8153400" cy="314325"/>
          </a:xfrm>
          <a:prstGeom prst="rect">
            <a:avLst/>
          </a:prstGeom>
          <a:solidFill>
            <a:srgbClr val="FF9999"/>
          </a:solidFill>
          <a:ln w="9525">
            <a:solidFill>
              <a:srgbClr val="FF9999"/>
            </a:solidFill>
            <a:miter lim="800000"/>
            <a:headEnd/>
            <a:tailEnd/>
          </a:ln>
          <a:effectLst>
            <a:outerShdw dist="107763" dir="18900000" algn="ctr" rotWithShape="0">
              <a:schemeClr val="bg2">
                <a:alpha val="50000"/>
              </a:schemeClr>
            </a:outerShdw>
          </a:effectLst>
        </p:spPr>
        <p:txBody>
          <a:bodyPr>
            <a:spAutoFit/>
          </a:bodyPr>
          <a:lstStyle/>
          <a:p>
            <a:pPr algn="just">
              <a:defRPr/>
            </a:pPr>
            <a:r>
              <a:rPr lang="en-US" sz="1400">
                <a:solidFill>
                  <a:srgbClr val="FFFF00"/>
                </a:solidFill>
              </a:rPr>
              <a:t>     </a:t>
            </a:r>
            <a:r>
              <a:rPr lang="en-US" sz="1400">
                <a:solidFill>
                  <a:srgbClr val="000066"/>
                </a:solidFill>
              </a:rPr>
              <a:t>Vịnh Hạ Long là một thắng cảnh có một không hai của đất nước Việt Nam.</a:t>
            </a:r>
          </a:p>
        </p:txBody>
      </p:sp>
      <p:sp>
        <p:nvSpPr>
          <p:cNvPr id="13317" name="Text Box 5"/>
          <p:cNvSpPr txBox="1">
            <a:spLocks noChangeArrowheads="1"/>
          </p:cNvSpPr>
          <p:nvPr/>
        </p:nvSpPr>
        <p:spPr bwMode="auto">
          <a:xfrm>
            <a:off x="609600" y="1414463"/>
            <a:ext cx="8153400" cy="4595812"/>
          </a:xfrm>
          <a:prstGeom prst="rect">
            <a:avLst/>
          </a:prstGeom>
          <a:solidFill>
            <a:srgbClr val="FFCC00"/>
          </a:solidFill>
          <a:ln w="9525">
            <a:solidFill>
              <a:srgbClr val="FFFF00"/>
            </a:solidFill>
            <a:miter lim="800000"/>
            <a:headEnd/>
            <a:tailEnd/>
          </a:ln>
          <a:effectLst>
            <a:outerShdw dist="107763" dir="18900000" algn="ctr" rotWithShape="0">
              <a:schemeClr val="bg2">
                <a:alpha val="50000"/>
              </a:schemeClr>
            </a:outerShdw>
          </a:effectLst>
        </p:spPr>
        <p:txBody>
          <a:bodyPr>
            <a:spAutoFit/>
          </a:bodyPr>
          <a:lstStyle/>
          <a:p>
            <a:pPr algn="just">
              <a:lnSpc>
                <a:spcPct val="110000"/>
              </a:lnSpc>
              <a:defRPr/>
            </a:pPr>
            <a:r>
              <a:rPr lang="en-US" sz="1400">
                <a:solidFill>
                  <a:srgbClr val="0000FF"/>
                </a:solidFill>
              </a:rPr>
              <a:t>      </a:t>
            </a:r>
            <a:r>
              <a:rPr lang="en-US" sz="1400" b="1" i="1">
                <a:solidFill>
                  <a:srgbClr val="0000FF"/>
                </a:solidFill>
              </a:rPr>
              <a:t>Cái đẹp của Hạ Long  trước hết là sự kì vĩ của thiên nhiên</a:t>
            </a:r>
            <a:r>
              <a:rPr lang="en-US" sz="1400" b="1">
                <a:solidFill>
                  <a:srgbClr val="0000FF"/>
                </a:solidFill>
              </a:rPr>
              <a:t>.</a:t>
            </a:r>
            <a:r>
              <a:rPr lang="en-US" sz="1400">
                <a:solidFill>
                  <a:srgbClr val="0000FF"/>
                </a:solidFill>
              </a:rPr>
              <a:t> Trên một diện tích hẹp mọc lên hàng nghìn đảo nhấp nhô khuất khúc như rồng chầu phượng múa. Đảo có chỗ sừng sững chạy dài như bức tường thành vững chãi, ngăn khơi với lộng, nối mặt biển với chân trời. Có chỗ đảo dàn ra thưa thớt, hòn này với hòn kia biệt lập, xa trông như quân cờ bày chon von trên mặt biển. Tuỳ theo sự phân bố của đảo, mặt vịnh Hạ Long lúc tỏa mênh mông, lúc thu hẹp thành ao, thành vũng, lúc bị kẹp giữa hai triền đảo như một dòng suối, lúc uốn quanh chân đảo như dải lụa xanh.</a:t>
            </a:r>
          </a:p>
          <a:p>
            <a:pPr algn="just">
              <a:lnSpc>
                <a:spcPct val="110000"/>
              </a:lnSpc>
              <a:defRPr/>
            </a:pPr>
            <a:r>
              <a:rPr lang="en-US" sz="1400">
                <a:solidFill>
                  <a:srgbClr val="0000FF"/>
                </a:solidFill>
              </a:rPr>
              <a:t>     </a:t>
            </a:r>
            <a:r>
              <a:rPr lang="en-US" sz="1400" b="1" i="1">
                <a:solidFill>
                  <a:srgbClr val="0000FF"/>
                </a:solidFill>
              </a:rPr>
              <a:t>Thiên nhiên Hạ Long chẳng những kì vĩ mà còn duyên dáng.</a:t>
            </a:r>
            <a:r>
              <a:rPr lang="en-US" sz="1400">
                <a:solidFill>
                  <a:srgbClr val="0000FF"/>
                </a:solidFill>
              </a:rPr>
              <a:t> Nét duyên dáng của Hạ Long chính là cái tươi mát của sóng nước, cái rạng rỡ của đất trời. Sóng nước Hạ long quanh năm trong xanh. Đất trời Hạ Long bốn mùa sáng nắng. Bốn mùa Hạ Long mang trên mình một màu xanh đằm thắm: xanh biếc của biển, xanh lam của núi, xanh lục của trời. Màu xanh ấy như trường cửu, lúc nào cũng bát ngát, cũng trẻ trung, cũng phơi phới.</a:t>
            </a:r>
          </a:p>
          <a:p>
            <a:pPr algn="just">
              <a:lnSpc>
                <a:spcPct val="110000"/>
              </a:lnSpc>
              <a:defRPr/>
            </a:pPr>
            <a:r>
              <a:rPr lang="en-US" sz="1400">
                <a:solidFill>
                  <a:srgbClr val="0000FF"/>
                </a:solidFill>
              </a:rPr>
              <a:t>    </a:t>
            </a:r>
            <a:r>
              <a:rPr lang="en-US" sz="1400" i="1">
                <a:solidFill>
                  <a:srgbClr val="0000FF"/>
                </a:solidFill>
              </a:rPr>
              <a:t> </a:t>
            </a:r>
            <a:r>
              <a:rPr lang="en-US" sz="1400" b="1" i="1">
                <a:solidFill>
                  <a:srgbClr val="0000FF"/>
                </a:solidFill>
              </a:rPr>
              <a:t>Tuy bốn mùa là vậy, nhưng mỗi mùa Hạ Long lại có những nét riêng biệt, hấp dẫn lòng người</a:t>
            </a:r>
            <a:r>
              <a:rPr lang="en-US" sz="1400" i="1">
                <a:solidFill>
                  <a:srgbClr val="0000FF"/>
                </a:solidFill>
              </a:rPr>
              <a:t>.</a:t>
            </a:r>
            <a:r>
              <a:rPr lang="en-US" sz="1400">
                <a:solidFill>
                  <a:srgbClr val="0000FF"/>
                </a:solidFill>
              </a:rPr>
              <a:t> Mùa xuân của Hạ Long là mùa sương và cá mực. Mùa hè của Hạ Long là mùa gió nồm nam và cá ngừ, cá vược. Mùa thu của Hạ Long là mùa trăng biển và tôm he... Song quyến rũ hơn cả vẫn là mùa hè của Hạ Long. Những ngày hè đi bên bờ Hạ Long ta có cảm giác như đi trước cửa gió. Ngọn gió lúc êm ả như ru, lúc phần phật như quạt, mang cái trong lành, cái tươi mát của đại dương vào đất liền, làm sảng khoái tâm hồn ta. Trong tiếng gió thổi, ta nghe tiếng thông reo, tiếng sóng vỗ, tiếng ve ran và cả tiếng máy, tiếng xe, tiếng cần trục từ trên các tầng than, bến cảng vọng lại. Những âm thanh của sự sống trăm ngả tụ về, theo gió ngân lên vang vọng.</a:t>
            </a:r>
            <a:endParaRPr lang="en-US" sz="1400"/>
          </a:p>
        </p:txBody>
      </p:sp>
      <p:sp>
        <p:nvSpPr>
          <p:cNvPr id="13318" name="Text Box 6"/>
          <p:cNvSpPr txBox="1">
            <a:spLocks noChangeArrowheads="1"/>
          </p:cNvSpPr>
          <p:nvPr/>
        </p:nvSpPr>
        <p:spPr bwMode="auto">
          <a:xfrm>
            <a:off x="609600" y="6096000"/>
            <a:ext cx="8153400" cy="739775"/>
          </a:xfrm>
          <a:prstGeom prst="rect">
            <a:avLst/>
          </a:prstGeom>
          <a:solidFill>
            <a:srgbClr val="6600CC"/>
          </a:solidFill>
          <a:ln w="9525">
            <a:solidFill>
              <a:srgbClr val="6600CC"/>
            </a:solidFill>
            <a:miter lim="800000"/>
            <a:headEnd/>
            <a:tailEnd/>
          </a:ln>
          <a:effectLst>
            <a:outerShdw dist="107763" dir="18900000" algn="ctr" rotWithShape="0">
              <a:schemeClr val="bg2">
                <a:alpha val="50000"/>
              </a:schemeClr>
            </a:outerShdw>
          </a:effectLst>
        </p:spPr>
        <p:txBody>
          <a:bodyPr>
            <a:spAutoFit/>
          </a:bodyPr>
          <a:lstStyle/>
          <a:p>
            <a:pPr algn="just">
              <a:defRPr/>
            </a:pPr>
            <a:r>
              <a:rPr lang="en-US" sz="1400"/>
              <a:t>    Núi non, sóng nước tươi đẹp của Hạ Long là một bộ phận của non sông Việt Nam gấm vóc mà nhân dân ta đời nọ tiếp đời kia mãi mãi giữ gìn. </a:t>
            </a:r>
          </a:p>
          <a:p>
            <a:pPr>
              <a:defRPr/>
            </a:pPr>
            <a:r>
              <a:rPr lang="en-US" sz="1400"/>
              <a:t>	                                                                                     - </a:t>
            </a:r>
            <a:r>
              <a:rPr lang="en-US" sz="1400" i="1"/>
              <a:t>Theo</a:t>
            </a:r>
            <a:r>
              <a:rPr lang="en-US" sz="1400"/>
              <a:t> Thi Sảnh </a:t>
            </a:r>
          </a:p>
        </p:txBody>
      </p:sp>
      <p:sp>
        <p:nvSpPr>
          <p:cNvPr id="4101" name="Text Box 7"/>
          <p:cNvSpPr txBox="1">
            <a:spLocks noChangeArrowheads="1"/>
          </p:cNvSpPr>
          <p:nvPr/>
        </p:nvSpPr>
        <p:spPr bwMode="auto">
          <a:xfrm>
            <a:off x="1600200" y="211138"/>
            <a:ext cx="6096000" cy="641350"/>
          </a:xfrm>
          <a:prstGeom prst="rect">
            <a:avLst/>
          </a:prstGeom>
          <a:noFill/>
          <a:ln w="9525">
            <a:noFill/>
            <a:miter lim="800000"/>
            <a:headEnd/>
            <a:tailEnd/>
          </a:ln>
          <a:effectLst>
            <a:outerShdw dist="35921" dir="2700000" algn="ctr" rotWithShape="0">
              <a:schemeClr val="bg2">
                <a:alpha val="50000"/>
              </a:schemeClr>
            </a:outerShdw>
          </a:effectLst>
        </p:spPr>
        <p:txBody>
          <a:bodyPr>
            <a:spAutoFit/>
          </a:bodyPr>
          <a:lstStyle/>
          <a:p>
            <a:pPr algn="ctr">
              <a:defRPr/>
            </a:pPr>
            <a:r>
              <a:rPr lang="en-US" sz="3600" b="1">
                <a:solidFill>
                  <a:schemeClr val="bg2"/>
                </a:solidFill>
              </a:rPr>
              <a:t>VỊNH HẠ LONG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blinds(horizontal)">
                                      <p:cBhvr>
                                        <p:cTn id="7" dur="500"/>
                                        <p:tgtEl>
                                          <p:spTgt spid="133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strips(downLeft)">
                                      <p:cBhvr>
                                        <p:cTn id="12" dur="500"/>
                                        <p:tgtEl>
                                          <p:spTgt spid="133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318"/>
                                        </p:tgtEl>
                                        <p:attrNameLst>
                                          <p:attrName>style.visibility</p:attrName>
                                        </p:attrNameLst>
                                      </p:cBhvr>
                                      <p:to>
                                        <p:strVal val="visible"/>
                                      </p:to>
                                    </p:set>
                                    <p:animEffect transition="in" filter="checkerboard(across)">
                                      <p:cBhvr>
                                        <p:cTn id="17" dur="500"/>
                                        <p:tgtEl>
                                          <p:spTgt spid="13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nimBg="1"/>
      <p:bldP spid="13317" grpId="0" animBg="1"/>
      <p:bldP spid="133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09600" y="838200"/>
            <a:ext cx="8153400" cy="314325"/>
          </a:xfrm>
          <a:prstGeom prst="rect">
            <a:avLst/>
          </a:prstGeom>
          <a:solidFill>
            <a:srgbClr val="FF9999"/>
          </a:solidFill>
          <a:ln w="9525">
            <a:solidFill>
              <a:srgbClr val="FF9999"/>
            </a:solidFill>
            <a:miter lim="800000"/>
            <a:headEnd/>
            <a:tailEnd/>
          </a:ln>
          <a:effectLst>
            <a:outerShdw dist="107763" dir="18900000" algn="ctr" rotWithShape="0">
              <a:schemeClr val="bg2">
                <a:alpha val="50000"/>
              </a:schemeClr>
            </a:outerShdw>
          </a:effectLst>
        </p:spPr>
        <p:txBody>
          <a:bodyPr>
            <a:spAutoFit/>
          </a:bodyPr>
          <a:lstStyle/>
          <a:p>
            <a:pPr algn="just">
              <a:defRPr/>
            </a:pPr>
            <a:r>
              <a:rPr lang="en-US" sz="1400">
                <a:solidFill>
                  <a:srgbClr val="FFFF00"/>
                </a:solidFill>
              </a:rPr>
              <a:t>     Vịnh Hạ Long là một thắng cảnh có một không hai của đất nước Việt Nam.</a:t>
            </a:r>
          </a:p>
        </p:txBody>
      </p:sp>
      <p:sp>
        <p:nvSpPr>
          <p:cNvPr id="50179" name="Text Box 3"/>
          <p:cNvSpPr txBox="1">
            <a:spLocks noChangeArrowheads="1"/>
          </p:cNvSpPr>
          <p:nvPr/>
        </p:nvSpPr>
        <p:spPr bwMode="auto">
          <a:xfrm>
            <a:off x="609600" y="1219200"/>
            <a:ext cx="8153400" cy="1501775"/>
          </a:xfrm>
          <a:prstGeom prst="rect">
            <a:avLst/>
          </a:prstGeom>
          <a:solidFill>
            <a:srgbClr val="FFCC00"/>
          </a:solidFill>
          <a:ln w="9525">
            <a:solidFill>
              <a:srgbClr val="FFFF00"/>
            </a:solidFill>
            <a:miter lim="800000"/>
            <a:headEnd/>
            <a:tailEnd/>
          </a:ln>
          <a:effectLst>
            <a:outerShdw dist="107763" dir="18900000" algn="ctr" rotWithShape="0">
              <a:schemeClr val="bg2">
                <a:alpha val="50000"/>
              </a:schemeClr>
            </a:outerShdw>
          </a:effectLst>
        </p:spPr>
        <p:txBody>
          <a:bodyPr>
            <a:spAutoFit/>
          </a:bodyPr>
          <a:lstStyle/>
          <a:p>
            <a:pPr algn="just">
              <a:lnSpc>
                <a:spcPct val="110000"/>
              </a:lnSpc>
              <a:defRPr/>
            </a:pPr>
            <a:r>
              <a:rPr lang="en-US" sz="1400">
                <a:solidFill>
                  <a:srgbClr val="0000FF"/>
                </a:solidFill>
              </a:rPr>
              <a:t>      </a:t>
            </a:r>
            <a:r>
              <a:rPr lang="en-US" sz="1400" b="1" i="1">
                <a:solidFill>
                  <a:srgbClr val="0000FF"/>
                </a:solidFill>
              </a:rPr>
              <a:t>Cái đẹp của Hạ Long  trước hết là sự kì vĩ của thiên nhiên</a:t>
            </a:r>
            <a:r>
              <a:rPr lang="en-US" sz="1400" b="1">
                <a:solidFill>
                  <a:srgbClr val="0000FF"/>
                </a:solidFill>
              </a:rPr>
              <a:t>.</a:t>
            </a:r>
            <a:r>
              <a:rPr lang="en-US" sz="1400">
                <a:solidFill>
                  <a:srgbClr val="0000FF"/>
                </a:solidFill>
              </a:rPr>
              <a:t> Trên một diện tích hẹp mọc lên hàng nghìn đảo nhấp nhô khuất khúc như rồng chầu phượng múa. Đảo có chỗ sừng sững chạy dài như bức tường thành vững chãi, ngăn khơi với lộng, nối mặt biển với chân trời. Có chỗ đảo dàn ra thưa thớt, hòn này với hòn kia biệt lập, xa trông như quân cờ bày chon von trên mặt biển. Tuỳ theo sự phân bố của đảo, mặt vịnh Hạ Long lúc tỏa mênh mông, lúc thu hẹp thành ao, thành vũng, lúc bị kẹp giữa hai triền đảo như một dòng suối, lúc uốn quanh chân đảo như dải lụa xanh.</a:t>
            </a:r>
            <a:endParaRPr lang="en-US" sz="1400"/>
          </a:p>
        </p:txBody>
      </p:sp>
      <p:sp>
        <p:nvSpPr>
          <p:cNvPr id="50180" name="Text Box 4"/>
          <p:cNvSpPr txBox="1">
            <a:spLocks noChangeArrowheads="1"/>
          </p:cNvSpPr>
          <p:nvPr/>
        </p:nvSpPr>
        <p:spPr bwMode="auto">
          <a:xfrm>
            <a:off x="609600" y="6096000"/>
            <a:ext cx="8153400" cy="739775"/>
          </a:xfrm>
          <a:prstGeom prst="rect">
            <a:avLst/>
          </a:prstGeom>
          <a:solidFill>
            <a:srgbClr val="6600CC"/>
          </a:solidFill>
          <a:ln w="9525">
            <a:solidFill>
              <a:srgbClr val="6600CC"/>
            </a:solidFill>
            <a:miter lim="800000"/>
            <a:headEnd/>
            <a:tailEnd/>
          </a:ln>
          <a:effectLst>
            <a:outerShdw dist="107763" dir="18900000" algn="ctr" rotWithShape="0">
              <a:schemeClr val="bg2">
                <a:alpha val="50000"/>
              </a:schemeClr>
            </a:outerShdw>
          </a:effectLst>
        </p:spPr>
        <p:txBody>
          <a:bodyPr>
            <a:spAutoFit/>
          </a:bodyPr>
          <a:lstStyle/>
          <a:p>
            <a:pPr algn="just">
              <a:defRPr/>
            </a:pPr>
            <a:r>
              <a:rPr lang="en-US" sz="1400"/>
              <a:t>    Núi non, sóng nước tươi đẹp của Hạ Long là một bộ phận của non sông Việt Nam gấm vóc mà nhân dân ta đời nọ tiếp đời kia mãi mãi giữ gìn. </a:t>
            </a:r>
          </a:p>
          <a:p>
            <a:pPr>
              <a:defRPr/>
            </a:pPr>
            <a:r>
              <a:rPr lang="en-US" sz="1400"/>
              <a:t>	                                                                                     - </a:t>
            </a:r>
            <a:r>
              <a:rPr lang="en-US" sz="1400" i="1"/>
              <a:t>Theo</a:t>
            </a:r>
            <a:r>
              <a:rPr lang="en-US" sz="1400"/>
              <a:t> Thi Sảnh </a:t>
            </a:r>
          </a:p>
        </p:txBody>
      </p:sp>
      <p:sp>
        <p:nvSpPr>
          <p:cNvPr id="5125" name="Text Box 5"/>
          <p:cNvSpPr txBox="1">
            <a:spLocks noChangeArrowheads="1"/>
          </p:cNvSpPr>
          <p:nvPr/>
        </p:nvSpPr>
        <p:spPr bwMode="auto">
          <a:xfrm>
            <a:off x="1600200" y="76200"/>
            <a:ext cx="6096000" cy="641350"/>
          </a:xfrm>
          <a:prstGeom prst="rect">
            <a:avLst/>
          </a:prstGeom>
          <a:noFill/>
          <a:ln w="9525">
            <a:noFill/>
            <a:miter lim="800000"/>
            <a:headEnd/>
            <a:tailEnd/>
          </a:ln>
          <a:effectLst>
            <a:outerShdw dist="35921" dir="2700000" algn="ctr" rotWithShape="0">
              <a:schemeClr val="bg2">
                <a:alpha val="50000"/>
              </a:schemeClr>
            </a:outerShdw>
          </a:effectLst>
        </p:spPr>
        <p:txBody>
          <a:bodyPr>
            <a:spAutoFit/>
          </a:bodyPr>
          <a:lstStyle/>
          <a:p>
            <a:pPr algn="ctr">
              <a:defRPr/>
            </a:pPr>
            <a:r>
              <a:rPr lang="en-US" sz="3600" b="1">
                <a:solidFill>
                  <a:schemeClr val="bg2"/>
                </a:solidFill>
              </a:rPr>
              <a:t>VỊNH HẠ LONG</a:t>
            </a:r>
          </a:p>
        </p:txBody>
      </p:sp>
      <p:sp>
        <p:nvSpPr>
          <p:cNvPr id="50182" name="Text Box 6"/>
          <p:cNvSpPr txBox="1">
            <a:spLocks noChangeArrowheads="1"/>
          </p:cNvSpPr>
          <p:nvPr/>
        </p:nvSpPr>
        <p:spPr bwMode="auto">
          <a:xfrm>
            <a:off x="609600" y="2743200"/>
            <a:ext cx="8153400" cy="1268413"/>
          </a:xfrm>
          <a:prstGeom prst="rect">
            <a:avLst/>
          </a:prstGeom>
          <a:solidFill>
            <a:srgbClr val="CCFF66"/>
          </a:solidFill>
          <a:ln w="9525">
            <a:solidFill>
              <a:srgbClr val="CCFF66"/>
            </a:solidFill>
            <a:miter lim="800000"/>
            <a:headEnd/>
            <a:tailEnd/>
          </a:ln>
          <a:effectLst>
            <a:outerShdw dist="107763" dir="18900000" algn="ctr" rotWithShape="0">
              <a:schemeClr val="bg2">
                <a:alpha val="50000"/>
              </a:schemeClr>
            </a:outerShdw>
          </a:effectLst>
        </p:spPr>
        <p:txBody>
          <a:bodyPr>
            <a:spAutoFit/>
          </a:bodyPr>
          <a:lstStyle/>
          <a:p>
            <a:pPr algn="just">
              <a:lnSpc>
                <a:spcPct val="110000"/>
              </a:lnSpc>
              <a:defRPr/>
            </a:pPr>
            <a:r>
              <a:rPr lang="en-US" sz="1400">
                <a:solidFill>
                  <a:srgbClr val="0000FF"/>
                </a:solidFill>
              </a:rPr>
              <a:t>      </a:t>
            </a:r>
            <a:r>
              <a:rPr lang="en-US" sz="1400" b="1" i="1">
                <a:solidFill>
                  <a:srgbClr val="0000FF"/>
                </a:solidFill>
              </a:rPr>
              <a:t>Thiên nhiên Hạ Long chẳng những kì vĩ mà còn duyên dáng.</a:t>
            </a:r>
            <a:r>
              <a:rPr lang="en-US" sz="1400">
                <a:solidFill>
                  <a:srgbClr val="0000FF"/>
                </a:solidFill>
              </a:rPr>
              <a:t> Nét duyên dáng của Hạ Long chính là cái tươi mát của sóng nước, cái rạng rỡ của đất trời. Sóng nước Hạ long quanh năm trong xanh. Đất trời Hạ Long bốn mùa sáng nắng. Bốn mùa Hạ Long mang trên mình một màu xanh đằm thắm: xanh biếc của biển, xanh lam của núi, xanh lục của trời. Màu xanh ấy như trường cửu, lúc nào cũng bát ngát, cũng trẻ trung, cũng phơi phới.</a:t>
            </a:r>
          </a:p>
        </p:txBody>
      </p:sp>
      <p:sp>
        <p:nvSpPr>
          <p:cNvPr id="50183" name="Text Box 7"/>
          <p:cNvSpPr txBox="1">
            <a:spLocks noChangeArrowheads="1"/>
          </p:cNvSpPr>
          <p:nvPr/>
        </p:nvSpPr>
        <p:spPr bwMode="auto">
          <a:xfrm>
            <a:off x="609600" y="4087813"/>
            <a:ext cx="8153400" cy="1987550"/>
          </a:xfrm>
          <a:prstGeom prst="rect">
            <a:avLst/>
          </a:prstGeom>
          <a:solidFill>
            <a:srgbClr val="66FFFF"/>
          </a:solidFill>
          <a:ln w="9525">
            <a:solidFill>
              <a:srgbClr val="66FFFF"/>
            </a:solidFill>
            <a:miter lim="800000"/>
            <a:headEnd/>
            <a:tailEnd/>
          </a:ln>
          <a:effectLst>
            <a:outerShdw dist="107763" dir="18900000" algn="ctr" rotWithShape="0">
              <a:schemeClr val="bg2">
                <a:alpha val="50000"/>
              </a:schemeClr>
            </a:outerShdw>
          </a:effectLst>
        </p:spPr>
        <p:txBody>
          <a:bodyPr>
            <a:spAutoFit/>
          </a:bodyPr>
          <a:lstStyle/>
          <a:p>
            <a:pPr algn="just">
              <a:lnSpc>
                <a:spcPct val="110000"/>
              </a:lnSpc>
              <a:defRPr/>
            </a:pPr>
            <a:r>
              <a:rPr lang="en-US" sz="1400" b="1" i="1">
                <a:solidFill>
                  <a:srgbClr val="0000FF"/>
                </a:solidFill>
              </a:rPr>
              <a:t>      Tuy bốn mùa là vậy, nhưng mỗi mùa Hạ Long lại có những nét riêng biệt, hấp dẫn lòng người</a:t>
            </a:r>
            <a:r>
              <a:rPr lang="en-US" sz="1400" i="1">
                <a:solidFill>
                  <a:srgbClr val="0000FF"/>
                </a:solidFill>
              </a:rPr>
              <a:t>.</a:t>
            </a:r>
            <a:r>
              <a:rPr lang="en-US" sz="1400">
                <a:solidFill>
                  <a:srgbClr val="0000FF"/>
                </a:solidFill>
              </a:rPr>
              <a:t> Mùa xuân của Hạ Long là mùa sương và cá mực. Mùa hè của Hạ Long là mùa gió nồm nam và cá ngừ, cá vược. Mùa thu của Hạ Long là mùa trăng biển và tôm he... Song quyến rũ hơn cả vẫn là mùa hè của Hạ Long. Những ngày hè đi bên bờ Hạ Long ta có cảm giác như đi trước cửa gió. Ngọn gió lúc êm ả như ru, lúc phần phật như quạt, mang cái trong lành, cái tươi mát của đại dương vào đất liền, làm sảng khoái tâm hồn ta. Trong tiếng gió thổi, ta nghe tiếng thông reo, tiếng sóng vỗ, tiếng ve ran và cả tiếng máy, tiếng xe, tiếng cần trục từ trên các tầng than, bến cảng vọng lại. Những âm thanh của sự sống trăm ngả tụ về, theo gió ngân lên vang vọng.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blinds(horizontal)">
                                      <p:cBhvr>
                                        <p:cTn id="7" dur="500"/>
                                        <p:tgtEl>
                                          <p:spTgt spid="50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0179"/>
                                        </p:tgtEl>
                                        <p:attrNameLst>
                                          <p:attrName>style.visibility</p:attrName>
                                        </p:attrNameLst>
                                      </p:cBhvr>
                                      <p:to>
                                        <p:strVal val="visible"/>
                                      </p:to>
                                    </p:set>
                                    <p:animEffect transition="in" filter="strips(downLeft)">
                                      <p:cBhvr>
                                        <p:cTn id="12" dur="500"/>
                                        <p:tgtEl>
                                          <p:spTgt spid="501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0182"/>
                                        </p:tgtEl>
                                        <p:attrNameLst>
                                          <p:attrName>style.visibility</p:attrName>
                                        </p:attrNameLst>
                                      </p:cBhvr>
                                      <p:to>
                                        <p:strVal val="visible"/>
                                      </p:to>
                                    </p:set>
                                    <p:animEffect transition="in" filter="strips(downLeft)">
                                      <p:cBhvr>
                                        <p:cTn id="17" dur="500"/>
                                        <p:tgtEl>
                                          <p:spTgt spid="5018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0183"/>
                                        </p:tgtEl>
                                        <p:attrNameLst>
                                          <p:attrName>style.visibility</p:attrName>
                                        </p:attrNameLst>
                                      </p:cBhvr>
                                      <p:to>
                                        <p:strVal val="visible"/>
                                      </p:to>
                                    </p:set>
                                    <p:animEffect transition="in" filter="strips(downLeft)">
                                      <p:cBhvr>
                                        <p:cTn id="22" dur="500"/>
                                        <p:tgtEl>
                                          <p:spTgt spid="5018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0180"/>
                                        </p:tgtEl>
                                        <p:attrNameLst>
                                          <p:attrName>style.visibility</p:attrName>
                                        </p:attrNameLst>
                                      </p:cBhvr>
                                      <p:to>
                                        <p:strVal val="visible"/>
                                      </p:to>
                                    </p:set>
                                    <p:animEffect transition="in" filter="checkerboard(across)">
                                      <p:cBhvr>
                                        <p:cTn id="27" dur="500"/>
                                        <p:tgtEl>
                                          <p:spTgt spid="50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nimBg="1"/>
      <p:bldP spid="50179" grpId="0" animBg="1"/>
      <p:bldP spid="50180" grpId="0" animBg="1"/>
      <p:bldP spid="50182" grpId="0" animBg="1"/>
      <p:bldP spid="5018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7"/>
          <p:cNvSpPr txBox="1">
            <a:spLocks noChangeArrowheads="1"/>
          </p:cNvSpPr>
          <p:nvPr/>
        </p:nvSpPr>
        <p:spPr bwMode="auto">
          <a:xfrm>
            <a:off x="381000" y="533400"/>
            <a:ext cx="8229600" cy="366713"/>
          </a:xfrm>
          <a:prstGeom prst="rect">
            <a:avLst/>
          </a:prstGeom>
          <a:noFill/>
          <a:ln w="9525">
            <a:noFill/>
            <a:miter lim="800000"/>
            <a:headEnd/>
            <a:tailEnd/>
          </a:ln>
        </p:spPr>
        <p:txBody>
          <a:bodyPr>
            <a:spAutoFit/>
          </a:bodyPr>
          <a:lstStyle/>
          <a:p>
            <a:pPr>
              <a:spcBef>
                <a:spcPct val="50000"/>
              </a:spcBef>
            </a:pPr>
            <a:endParaRPr lang="en-US"/>
          </a:p>
        </p:txBody>
      </p:sp>
      <p:sp>
        <p:nvSpPr>
          <p:cNvPr id="6147" name="Text Box 8"/>
          <p:cNvSpPr txBox="1">
            <a:spLocks noChangeArrowheads="1"/>
          </p:cNvSpPr>
          <p:nvPr/>
        </p:nvSpPr>
        <p:spPr bwMode="auto">
          <a:xfrm>
            <a:off x="457200" y="0"/>
            <a:ext cx="8305800" cy="366713"/>
          </a:xfrm>
          <a:prstGeom prst="rect">
            <a:avLst/>
          </a:prstGeom>
          <a:noFill/>
          <a:ln w="9525">
            <a:noFill/>
            <a:miter lim="800000"/>
            <a:headEnd/>
            <a:tailEnd/>
          </a:ln>
        </p:spPr>
        <p:txBody>
          <a:bodyPr>
            <a:spAutoFit/>
          </a:bodyPr>
          <a:lstStyle/>
          <a:p>
            <a:pPr>
              <a:spcBef>
                <a:spcPct val="50000"/>
              </a:spcBef>
            </a:pPr>
            <a:endParaRPr lang="en-US"/>
          </a:p>
        </p:txBody>
      </p:sp>
      <p:sp>
        <p:nvSpPr>
          <p:cNvPr id="6148" name="Text Box 9"/>
          <p:cNvSpPr txBox="1">
            <a:spLocks noChangeArrowheads="1"/>
          </p:cNvSpPr>
          <p:nvPr/>
        </p:nvSpPr>
        <p:spPr bwMode="auto">
          <a:xfrm>
            <a:off x="609600" y="304800"/>
            <a:ext cx="184150" cy="366713"/>
          </a:xfrm>
          <a:prstGeom prst="rect">
            <a:avLst/>
          </a:prstGeom>
          <a:noFill/>
          <a:ln w="9525">
            <a:noFill/>
            <a:miter lim="800000"/>
            <a:headEnd/>
            <a:tailEnd/>
          </a:ln>
        </p:spPr>
        <p:txBody>
          <a:bodyPr wrap="none">
            <a:spAutoFit/>
          </a:bodyPr>
          <a:lstStyle/>
          <a:p>
            <a:endParaRPr lang="en-US"/>
          </a:p>
        </p:txBody>
      </p:sp>
      <p:sp>
        <p:nvSpPr>
          <p:cNvPr id="10250" name="Text Box 10"/>
          <p:cNvSpPr txBox="1">
            <a:spLocks noChangeArrowheads="1"/>
          </p:cNvSpPr>
          <p:nvPr/>
        </p:nvSpPr>
        <p:spPr bwMode="auto">
          <a:xfrm>
            <a:off x="304800" y="304800"/>
            <a:ext cx="8534400" cy="6508750"/>
          </a:xfrm>
          <a:prstGeom prst="rect">
            <a:avLst/>
          </a:prstGeom>
          <a:noFill/>
          <a:ln w="9525">
            <a:noFill/>
            <a:miter lim="800000"/>
            <a:headEnd/>
            <a:tailEnd/>
          </a:ln>
        </p:spPr>
        <p:txBody>
          <a:bodyPr>
            <a:spAutoFit/>
          </a:bodyPr>
          <a:lstStyle/>
          <a:p>
            <a:pPr algn="just"/>
            <a:r>
              <a:rPr lang="en-US" sz="1600">
                <a:solidFill>
                  <a:srgbClr val="A50021"/>
                </a:solidFill>
              </a:rPr>
              <a:t>                                                 </a:t>
            </a:r>
            <a:r>
              <a:rPr lang="en-US">
                <a:solidFill>
                  <a:srgbClr val="A50021"/>
                </a:solidFill>
              </a:rPr>
              <a:t>VỊNH HẠ LONG</a:t>
            </a:r>
          </a:p>
          <a:p>
            <a:pPr algn="just"/>
            <a:r>
              <a:rPr lang="en-US" sz="1600">
                <a:solidFill>
                  <a:srgbClr val="A50021"/>
                </a:solidFill>
              </a:rPr>
              <a:t>     </a:t>
            </a:r>
            <a:r>
              <a:rPr lang="en-US">
                <a:solidFill>
                  <a:srgbClr val="A50021"/>
                </a:solidFill>
              </a:rPr>
              <a:t>Vịnh Hạ Long</a:t>
            </a:r>
            <a:r>
              <a:rPr lang="en-US" sz="1600">
                <a:solidFill>
                  <a:srgbClr val="A50021"/>
                </a:solidFill>
              </a:rPr>
              <a:t> là một thắng cảnh có một không hai của đất nước Việt Nam.</a:t>
            </a:r>
            <a:endParaRPr lang="en-US" sz="1600" b="1">
              <a:solidFill>
                <a:srgbClr val="A50021"/>
              </a:solidFill>
            </a:endParaRPr>
          </a:p>
          <a:p>
            <a:pPr algn="just"/>
            <a:r>
              <a:rPr lang="en-US" sz="1600" b="1">
                <a:solidFill>
                  <a:srgbClr val="A50021"/>
                </a:solidFill>
              </a:rPr>
              <a:t>     </a:t>
            </a:r>
            <a:r>
              <a:rPr lang="en-US" sz="1600" b="1">
                <a:solidFill>
                  <a:srgbClr val="003366"/>
                </a:solidFill>
              </a:rPr>
              <a:t>Cái đẹp của Hạ Long  trước hết là sự kì vĩ của thiên nhiên</a:t>
            </a:r>
            <a:r>
              <a:rPr lang="en-US" sz="1400" b="1">
                <a:solidFill>
                  <a:srgbClr val="003366"/>
                </a:solidFill>
              </a:rPr>
              <a:t>.</a:t>
            </a:r>
            <a:r>
              <a:rPr lang="en-US" sz="1600">
                <a:solidFill>
                  <a:srgbClr val="A50021"/>
                </a:solidFill>
              </a:rPr>
              <a:t> Trên một diện tích hẹp mọc lên hàng nghìn đảo nhấp nhô khuất khúc như rồng chầu phượng múa. Đảo có chỗ sừng sững chạy dài như bức tường thành vững chãi, ngăn khơi với lộng, nối mặt biển với chân trời. Có chỗ đảo dàn ra thưa thớt, hòn này với hòn kia biệt lập, xa trông như quân cờ bày chon von trên mặt biển. Tuỳ theo sự phân bố của đảo, mặt vịnh Hạ Long lúc tỏa mênh mông, lúc thu hẹp thành ao, thành vũng, lúc bị kẹp giữa hai triền đảo như một dòng suối, lúc uốn quanh chân đảo như dải lụa xanh.</a:t>
            </a:r>
          </a:p>
          <a:p>
            <a:pPr algn="just"/>
            <a:r>
              <a:rPr lang="en-US" sz="1600">
                <a:solidFill>
                  <a:srgbClr val="A50021"/>
                </a:solidFill>
              </a:rPr>
              <a:t>     </a:t>
            </a:r>
            <a:r>
              <a:rPr lang="en-US" sz="1600" b="1">
                <a:solidFill>
                  <a:srgbClr val="003366"/>
                </a:solidFill>
              </a:rPr>
              <a:t>Thiên nhiên Hạ Long chẳng những kì vĩ mà còn duyên dáng</a:t>
            </a:r>
            <a:r>
              <a:rPr lang="en-US" sz="1600">
                <a:solidFill>
                  <a:srgbClr val="003366"/>
                </a:solidFill>
              </a:rPr>
              <a:t>.</a:t>
            </a:r>
            <a:r>
              <a:rPr lang="en-US" sz="1600">
                <a:solidFill>
                  <a:srgbClr val="A50021"/>
                </a:solidFill>
              </a:rPr>
              <a:t> Nét duyên dáng của Hạ Long chính là cái tươi mát của sóng nước, cái rạng rỡ của đất trời. Sóng nước Hạ long quanh năm trong xanh. Đất trời Hạ Long bốn mùa sáng nắng. Bốn mùa Hạ Long mang trên mình một màu xanh đằm thắm: xanh biếc của biển, xanh lam của núi, xanh lục của trời. Màu xanh ấy như trường cửu, lúc nào cũng bát ngát, cũng trẻ trung, cũng phơi phới.</a:t>
            </a:r>
          </a:p>
          <a:p>
            <a:pPr algn="just"/>
            <a:r>
              <a:rPr lang="en-US" sz="1600">
                <a:solidFill>
                  <a:srgbClr val="A50021"/>
                </a:solidFill>
              </a:rPr>
              <a:t>     </a:t>
            </a:r>
            <a:r>
              <a:rPr lang="en-US" sz="1600" b="1">
                <a:solidFill>
                  <a:srgbClr val="003366"/>
                </a:solidFill>
              </a:rPr>
              <a:t>Tuy bốn mùa là vậy, nhưng mỗi mùa Hạ Long lại có những nét riêng biệt, hấp dẫn lòng người</a:t>
            </a:r>
            <a:r>
              <a:rPr lang="en-US" sz="1600">
                <a:solidFill>
                  <a:srgbClr val="A50021"/>
                </a:solidFill>
              </a:rPr>
              <a:t>. Mùa xuân của Hạ Long là mùa sương và cá mực. Mùa hè của Hạ Long là mùa gió nồm nam và cá ngừ, cá vược. Mùa thu của Hạ Long là mùa trăng biển và tôm he... Song quyến rũ hơn cả vẫn là mùa hè của Hạ Long. Những ngày hè đi bên bờ Hạ Long ta có cảm giác như đi trước cửa gió. Ngọn gió lúc êm ả như ru, lúc phần phật như quạt, mang cái trong lành, cái tươi mát của đại dương vào đất liền, làm sảng khoái tâm hồn ta. Trong tiếng gió thổi, ta nghe tiếng thông reo, tiếng sóng vỗ, tiếng ve ran và cả tiếng máy, tiếng xe, tiếng cần trục từ trên các tầng than, bến cảng vọng lại. Những âm thanh của sự sống trăm ngả tụ về, theo gió ngân lên vang vọng.</a:t>
            </a:r>
          </a:p>
          <a:p>
            <a:pPr algn="just"/>
            <a:r>
              <a:rPr lang="en-US" sz="1600">
                <a:solidFill>
                  <a:srgbClr val="A50021"/>
                </a:solidFill>
              </a:rPr>
              <a:t>     Núi non, sóng nước tươi đẹp của Hạ Long là một bộ phận của non sông Việt Nam gấm vóc mà nhân dân ta đời nọ tiếp đời kia mãi mãi giữ gìn. </a:t>
            </a:r>
          </a:p>
          <a:p>
            <a:pPr algn="just"/>
            <a:r>
              <a:rPr lang="en-US" sz="1600">
                <a:solidFill>
                  <a:srgbClr val="A50021"/>
                </a:solidFill>
              </a:rPr>
              <a:t>	                                                                                         - </a:t>
            </a:r>
            <a:r>
              <a:rPr lang="en-US" sz="1600" i="1">
                <a:solidFill>
                  <a:srgbClr val="A50021"/>
                </a:solidFill>
              </a:rPr>
              <a:t>Theo</a:t>
            </a:r>
            <a:r>
              <a:rPr lang="en-US" sz="1600">
                <a:solidFill>
                  <a:srgbClr val="A50021"/>
                </a:solidFill>
              </a:rPr>
              <a:t> Thi Sảnh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0250"/>
                                        </p:tgtEl>
                                        <p:attrNameLst>
                                          <p:attrName>style.visibility</p:attrName>
                                        </p:attrNameLst>
                                      </p:cBhvr>
                                      <p:to>
                                        <p:strVal val="visible"/>
                                      </p:to>
                                    </p:set>
                                    <p:animEffect transition="in" filter="fade">
                                      <p:cBhvr>
                                        <p:cTn id="7" dur="1000"/>
                                        <p:tgtEl>
                                          <p:spTgt spid="10250"/>
                                        </p:tgtEl>
                                      </p:cBhvr>
                                    </p:animEffect>
                                    <p:anim calcmode="lin" valueType="num">
                                      <p:cBhvr>
                                        <p:cTn id="8" dur="1000" fill="hold"/>
                                        <p:tgtEl>
                                          <p:spTgt spid="10250"/>
                                        </p:tgtEl>
                                        <p:attrNameLst>
                                          <p:attrName>ppt_x</p:attrName>
                                        </p:attrNameLst>
                                      </p:cBhvr>
                                      <p:tavLst>
                                        <p:tav tm="0">
                                          <p:val>
                                            <p:strVal val="#ppt_x"/>
                                          </p:val>
                                        </p:tav>
                                        <p:tav tm="100000">
                                          <p:val>
                                            <p:strVal val="#ppt_x"/>
                                          </p:val>
                                        </p:tav>
                                      </p:tavLst>
                                    </p:anim>
                                    <p:anim calcmode="lin" valueType="num">
                                      <p:cBhvr>
                                        <p:cTn id="9" dur="1000" fill="hold"/>
                                        <p:tgtEl>
                                          <p:spTgt spid="102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4" name="Picture 4" descr="Image56aHalongBay"/>
          <p:cNvPicPr>
            <a:picLocks noChangeAspect="1" noChangeArrowheads="1"/>
          </p:cNvPicPr>
          <p:nvPr/>
        </p:nvPicPr>
        <p:blipFill>
          <a:blip r:embed="rId2"/>
          <a:srcRect/>
          <a:stretch>
            <a:fillRect/>
          </a:stretch>
        </p:blipFill>
        <p:spPr bwMode="auto">
          <a:xfrm>
            <a:off x="457200" y="304800"/>
            <a:ext cx="8382000" cy="6286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afterEffect">
                                  <p:stCondLst>
                                    <p:cond delay="0"/>
                                  </p:stCondLst>
                                  <p:childTnLst>
                                    <p:set>
                                      <p:cBhvr>
                                        <p:cTn id="6" dur="1" fill="hold">
                                          <p:stCondLst>
                                            <p:cond delay="0"/>
                                          </p:stCondLst>
                                        </p:cTn>
                                        <p:tgtEl>
                                          <p:spTgt spid="51204"/>
                                        </p:tgtEl>
                                        <p:attrNameLst>
                                          <p:attrName>style.visibility</p:attrName>
                                        </p:attrNameLst>
                                      </p:cBhvr>
                                      <p:to>
                                        <p:strVal val="visible"/>
                                      </p:to>
                                    </p:set>
                                    <p:anim calcmode="lin" valueType="num">
                                      <p:cBhvr>
                                        <p:cTn id="7" dur="1000" fill="hold"/>
                                        <p:tgtEl>
                                          <p:spTgt spid="51204"/>
                                        </p:tgtEl>
                                        <p:attrNameLst>
                                          <p:attrName>ppt_w</p:attrName>
                                        </p:attrNameLst>
                                      </p:cBhvr>
                                      <p:tavLst>
                                        <p:tav tm="0">
                                          <p:val>
                                            <p:strVal val="#ppt_w*0.70"/>
                                          </p:val>
                                        </p:tav>
                                        <p:tav tm="100000">
                                          <p:val>
                                            <p:strVal val="#ppt_w"/>
                                          </p:val>
                                        </p:tav>
                                      </p:tavLst>
                                    </p:anim>
                                    <p:anim calcmode="lin" valueType="num">
                                      <p:cBhvr>
                                        <p:cTn id="8" dur="1000" fill="hold"/>
                                        <p:tgtEl>
                                          <p:spTgt spid="51204"/>
                                        </p:tgtEl>
                                        <p:attrNameLst>
                                          <p:attrName>ppt_h</p:attrName>
                                        </p:attrNameLst>
                                      </p:cBhvr>
                                      <p:tavLst>
                                        <p:tav tm="0">
                                          <p:val>
                                            <p:strVal val="#ppt_h"/>
                                          </p:val>
                                        </p:tav>
                                        <p:tav tm="100000">
                                          <p:val>
                                            <p:strVal val="#ppt_h"/>
                                          </p:val>
                                        </p:tav>
                                      </p:tavLst>
                                    </p:anim>
                                    <p:animEffect transition="in" filter="fade">
                                      <p:cBhvr>
                                        <p:cTn id="9" dur="1000"/>
                                        <p:tgtEl>
                                          <p:spTgt spid="51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2" name="Picture 4" descr="nam_halongbay3"/>
          <p:cNvPicPr>
            <a:picLocks noChangeAspect="1" noChangeArrowheads="1"/>
          </p:cNvPicPr>
          <p:nvPr/>
        </p:nvPicPr>
        <p:blipFill>
          <a:blip r:embed="rId2"/>
          <a:srcRect/>
          <a:stretch>
            <a:fillRect/>
          </a:stretch>
        </p:blipFill>
        <p:spPr bwMode="auto">
          <a:xfrm>
            <a:off x="228600" y="304800"/>
            <a:ext cx="8610600" cy="62436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53252"/>
                                        </p:tgtEl>
                                        <p:attrNameLst>
                                          <p:attrName>style.visibility</p:attrName>
                                        </p:attrNameLst>
                                      </p:cBhvr>
                                      <p:to>
                                        <p:strVal val="visible"/>
                                      </p:to>
                                    </p:set>
                                    <p:animEffect transition="in" filter="fade">
                                      <p:cBhvr>
                                        <p:cTn id="7" dur="1000"/>
                                        <p:tgtEl>
                                          <p:spTgt spid="53252"/>
                                        </p:tgtEl>
                                      </p:cBhvr>
                                    </p:animEffect>
                                    <p:anim calcmode="lin" valueType="num">
                                      <p:cBhvr>
                                        <p:cTn id="8" dur="1000" fill="hold"/>
                                        <p:tgtEl>
                                          <p:spTgt spid="53252"/>
                                        </p:tgtEl>
                                        <p:attrNameLst>
                                          <p:attrName>ppt_x</p:attrName>
                                        </p:attrNameLst>
                                      </p:cBhvr>
                                      <p:tavLst>
                                        <p:tav tm="0">
                                          <p:val>
                                            <p:strVal val="#ppt_x"/>
                                          </p:val>
                                        </p:tav>
                                        <p:tav tm="100000">
                                          <p:val>
                                            <p:strVal val="#ppt_x"/>
                                          </p:val>
                                        </p:tav>
                                      </p:tavLst>
                                    </p:anim>
                                    <p:anim calcmode="lin" valueType="num">
                                      <p:cBhvr>
                                        <p:cTn id="9" dur="1000" fill="hold"/>
                                        <p:tgtEl>
                                          <p:spTgt spid="532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8" name="Picture 4" descr="SH070906_01LAR"/>
          <p:cNvPicPr>
            <a:picLocks noChangeAspect="1" noChangeArrowheads="1"/>
          </p:cNvPicPr>
          <p:nvPr/>
        </p:nvPicPr>
        <p:blipFill>
          <a:blip r:embed="rId2"/>
          <a:srcRect/>
          <a:stretch>
            <a:fillRect/>
          </a:stretch>
        </p:blipFill>
        <p:spPr bwMode="auto">
          <a:xfrm>
            <a:off x="228600" y="457200"/>
            <a:ext cx="8763000" cy="5802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fade">
                                      <p:cBhvr>
                                        <p:cTn id="7" dur="1000"/>
                                        <p:tgtEl>
                                          <p:spTgt spid="52228"/>
                                        </p:tgtEl>
                                      </p:cBhvr>
                                    </p:animEffect>
                                    <p:anim calcmode="lin" valueType="num">
                                      <p:cBhvr>
                                        <p:cTn id="8" dur="1000" fill="hold"/>
                                        <p:tgtEl>
                                          <p:spTgt spid="52228"/>
                                        </p:tgtEl>
                                        <p:attrNameLst>
                                          <p:attrName>ppt_x</p:attrName>
                                        </p:attrNameLst>
                                      </p:cBhvr>
                                      <p:tavLst>
                                        <p:tav tm="0">
                                          <p:val>
                                            <p:strVal val="#ppt_x"/>
                                          </p:val>
                                        </p:tav>
                                        <p:tav tm="100000">
                                          <p:val>
                                            <p:strVal val="#ppt_x"/>
                                          </p:val>
                                        </p:tav>
                                      </p:tavLst>
                                    </p:anim>
                                    <p:anim calcmode="lin" valueType="num">
                                      <p:cBhvr>
                                        <p:cTn id="9" dur="1000" fill="hold"/>
                                        <p:tgtEl>
                                          <p:spTgt spid="522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6" name="Picture 4" descr="HalongBay-1"/>
          <p:cNvPicPr>
            <a:picLocks noChangeAspect="1" noChangeArrowheads="1"/>
          </p:cNvPicPr>
          <p:nvPr/>
        </p:nvPicPr>
        <p:blipFill>
          <a:blip r:embed="rId2"/>
          <a:srcRect/>
          <a:stretch>
            <a:fillRect/>
          </a:stretch>
        </p:blipFill>
        <p:spPr bwMode="auto">
          <a:xfrm>
            <a:off x="228600" y="762000"/>
            <a:ext cx="8534400" cy="533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54276"/>
                                        </p:tgtEl>
                                        <p:attrNameLst>
                                          <p:attrName>style.visibility</p:attrName>
                                        </p:attrNameLst>
                                      </p:cBhvr>
                                      <p:to>
                                        <p:strVal val="visible"/>
                                      </p:to>
                                    </p:set>
                                    <p:animEffect transition="in" filter="fade">
                                      <p:cBhvr>
                                        <p:cTn id="7" dur="1000"/>
                                        <p:tgtEl>
                                          <p:spTgt spid="54276"/>
                                        </p:tgtEl>
                                      </p:cBhvr>
                                    </p:animEffect>
                                    <p:anim calcmode="lin" valueType="num">
                                      <p:cBhvr>
                                        <p:cTn id="8" dur="1000" fill="hold"/>
                                        <p:tgtEl>
                                          <p:spTgt spid="54276"/>
                                        </p:tgtEl>
                                        <p:attrNameLst>
                                          <p:attrName>ppt_x</p:attrName>
                                        </p:attrNameLst>
                                      </p:cBhvr>
                                      <p:tavLst>
                                        <p:tav tm="0">
                                          <p:val>
                                            <p:strVal val="#ppt_x"/>
                                          </p:val>
                                        </p:tav>
                                        <p:tav tm="100000">
                                          <p:val>
                                            <p:strVal val="#ppt_x"/>
                                          </p:val>
                                        </p:tav>
                                      </p:tavLst>
                                    </p:anim>
                                    <p:anim calcmode="lin" valueType="num">
                                      <p:cBhvr>
                                        <p:cTn id="9" dur="1000" fill="hold"/>
                                        <p:tgtEl>
                                          <p:spTgt spid="542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6"/>
          <p:cNvSpPr>
            <a:spLocks noGrp="1" noChangeArrowheads="1"/>
          </p:cNvSpPr>
          <p:nvPr>
            <p:ph type="title"/>
          </p:nvPr>
        </p:nvSpPr>
        <p:spPr>
          <a:xfrm>
            <a:off x="685800" y="292100"/>
            <a:ext cx="8229600" cy="6184900"/>
          </a:xfrm>
        </p:spPr>
        <p:txBody>
          <a:bodyPr/>
          <a:lstStyle/>
          <a:p>
            <a:pPr eaLnBrk="1" hangingPunct="1">
              <a:defRPr/>
            </a:pPr>
            <a:r>
              <a:rPr lang="en-US" b="1" smtClean="0">
                <a:solidFill>
                  <a:schemeClr val="bg2"/>
                </a:solidFill>
                <a:latin typeface="Arial"/>
              </a:rPr>
              <a:t>ĐOẠN 1</a:t>
            </a:r>
            <a:r>
              <a:rPr lang="en-US" sz="3200" b="1" smtClean="0">
                <a:solidFill>
                  <a:srgbClr val="CC9900"/>
                </a:solidFill>
                <a:latin typeface="Arial"/>
              </a:rPr>
              <a:t/>
            </a:r>
            <a:br>
              <a:rPr lang="en-US" sz="3200" b="1" smtClean="0">
                <a:solidFill>
                  <a:srgbClr val="CC9900"/>
                </a:solidFill>
                <a:latin typeface="Arial"/>
              </a:rPr>
            </a:br>
            <a:r>
              <a:rPr lang="en-US" sz="3200" b="1" smtClean="0">
                <a:solidFill>
                  <a:srgbClr val="FFFF00"/>
                </a:solidFill>
                <a:latin typeface="Arial"/>
              </a:rPr>
              <a:t/>
            </a:r>
            <a:br>
              <a:rPr lang="en-US" sz="3200" b="1" smtClean="0">
                <a:solidFill>
                  <a:srgbClr val="FFFF00"/>
                </a:solidFill>
                <a:latin typeface="Arial"/>
              </a:rPr>
            </a:br>
            <a:r>
              <a:rPr lang="en-US" sz="3200" b="1" smtClean="0">
                <a:solidFill>
                  <a:srgbClr val="FFFF00"/>
                </a:solidFill>
                <a:latin typeface="Arial"/>
              </a:rPr>
              <a:t>      </a:t>
            </a:r>
            <a:r>
              <a:rPr lang="en-US" sz="3200" smtClean="0">
                <a:solidFill>
                  <a:srgbClr val="A50021"/>
                </a:solidFill>
                <a:latin typeface="Arial"/>
              </a:rPr>
              <a:t>[...]  Phần phía nam của dải Trường Sơn nằm ở đây với nhiều ngọn núi cao từ 2000 đến 2600 mét, quanh năm mây trắng phủ đầu. Bên những chóp núi cao là những thảm rừng dày. Có nhiều khu rừng nguyên sinh từ bao đời nay chưa in dấu chân người.</a:t>
            </a:r>
            <a:br>
              <a:rPr lang="en-US" sz="3200" smtClean="0">
                <a:solidFill>
                  <a:srgbClr val="A50021"/>
                </a:solidFill>
                <a:latin typeface="Arial"/>
              </a:rPr>
            </a:br>
            <a:r>
              <a:rPr lang="en-US" sz="2400" smtClean="0">
                <a:latin typeface="Aria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7654"/>
                                        </p:tgtEl>
                                        <p:attrNameLst>
                                          <p:attrName>style.visibility</p:attrName>
                                        </p:attrNameLst>
                                      </p:cBhvr>
                                      <p:to>
                                        <p:strVal val="visible"/>
                                      </p:to>
                                    </p:set>
                                    <p:animEffect transition="in" filter="checkerboard(across)">
                                      <p:cBhvr>
                                        <p:cTn id="7" dur="500"/>
                                        <p:tgtEl>
                                          <p:spTgt spid="276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p:bldLst>
  </p:timing>
</p:sld>
</file>

<file path=ppt/theme/theme1.xml><?xml version="1.0" encoding="utf-8"?>
<a:theme xmlns:a="http://schemas.openxmlformats.org/drawingml/2006/main" name="Ocean">
  <a:themeElements>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Crayons</Template>
  <TotalTime>278</TotalTime>
  <Words>2262</Words>
  <Application>Microsoft Office PowerPoint</Application>
  <PresentationFormat>On-screen Show (4:3)</PresentationFormat>
  <Paragraphs>58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Tahoma</vt:lpstr>
      <vt:lpstr>Wingdings</vt:lpstr>
      <vt:lpstr>Calibri</vt:lpstr>
      <vt:lpstr>Ocean</vt:lpstr>
      <vt:lpstr>TẬP LÀM VĂN</vt:lpstr>
      <vt:lpstr>Slide 2</vt:lpstr>
      <vt:lpstr>Slide 3</vt:lpstr>
      <vt:lpstr>Slide 4</vt:lpstr>
      <vt:lpstr>Slide 5</vt:lpstr>
      <vt:lpstr>Slide 6</vt:lpstr>
      <vt:lpstr>Slide 7</vt:lpstr>
      <vt:lpstr>Slide 8</vt:lpstr>
      <vt:lpstr>ĐOẠN 1        [...]  Phần phía nam của dải Trường Sơn nằm ở đây với nhiều ngọn núi cao từ 2000 đến 2600 mét, quanh năm mây trắng phủ đầu. Bên những chóp núi cao là những thảm rừng dày. Có nhiều khu rừng nguyên sinh từ bao đời nay chưa in dấu chân người.       </vt:lpstr>
      <vt:lpstr>Slide 10</vt:lpstr>
      <vt:lpstr>Slide 11</vt:lpstr>
      <vt:lpstr>Slide 12</vt:lpstr>
      <vt:lpstr>Slide 13</vt:lpstr>
      <vt:lpstr>Slide 14</vt:lpstr>
      <vt:lpstr>Slide 15</vt:lpstr>
      <vt:lpstr>Slide 16</vt:lpstr>
      <vt:lpstr>Slide 17</vt:lpstr>
      <vt:lpstr>Slide 18</vt:lpstr>
    </vt:vector>
  </TitlesOfParts>
  <Company>Intel 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TẬP LÀM VĂN</dc:title>
  <dc:creator>Intel945GCCR</dc:creator>
  <cp:lastModifiedBy>CSTeam</cp:lastModifiedBy>
  <cp:revision>27</cp:revision>
  <dcterms:created xsi:type="dcterms:W3CDTF">2007-10-14T15:37:47Z</dcterms:created>
  <dcterms:modified xsi:type="dcterms:W3CDTF">2016-06-30T02:50:21Z</dcterms:modified>
</cp:coreProperties>
</file>